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68"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49050BDB-66F3-4424-B1FB-C26D79A9BDD9}" type="datetimeFigureOut">
              <a:rPr lang="en-US" smtClean="0"/>
              <a:pPr/>
              <a:t>11/9/2017</a:t>
            </a:fld>
            <a:endParaRPr lang="en-IN"/>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F28632BA-D598-44CF-AF2D-E06714B5A382}"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EEDF82A-6BF2-4B4D-B49C-FB817BF6A340}" type="datetimeFigureOut">
              <a:rPr lang="en-US" smtClean="0"/>
              <a:pPr/>
              <a:t>11/9/2017</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76A44307-8230-4DAF-8180-C214E83F474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slow">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DF82A-6BF2-4B4D-B49C-FB817BF6A340}" type="datetimeFigureOut">
              <a:rPr lang="en-US" smtClean="0"/>
              <a:pPr/>
              <a:t>11/9/2017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DF82A-6BF2-4B4D-B49C-FB817BF6A340}" type="datetimeFigureOut">
              <a:rPr lang="en-US" smtClean="0"/>
              <a:pPr/>
              <a:t>11/9/2017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DF82A-6BF2-4B4D-B49C-FB817BF6A340}" type="datetimeFigureOut">
              <a:rPr lang="en-US" smtClean="0"/>
              <a:pPr/>
              <a:t>11/9/2017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EDF82A-6BF2-4B4D-B49C-FB817BF6A340}" type="datetimeFigureOut">
              <a:rPr lang="en-US" smtClean="0"/>
              <a:pPr/>
              <a:t>11/9/2017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A44307-8230-4DAF-8180-C214E83F474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slow">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DF82A-6BF2-4B4D-B49C-FB817BF6A340}" type="datetimeFigureOut">
              <a:rPr lang="en-US" smtClean="0"/>
              <a:pPr/>
              <a:t>11/9/2017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EDF82A-6BF2-4B4D-B49C-FB817BF6A340}" type="datetimeFigureOut">
              <a:rPr lang="en-US" smtClean="0"/>
              <a:pPr/>
              <a:t>11/9/2017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EDF82A-6BF2-4B4D-B49C-FB817BF6A340}" type="datetimeFigureOut">
              <a:rPr lang="en-US" smtClean="0"/>
              <a:pPr/>
              <a:t>11/9/2017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DF82A-6BF2-4B4D-B49C-FB817BF6A340}" type="datetimeFigureOut">
              <a:rPr lang="en-US" smtClean="0"/>
              <a:pPr/>
              <a:t>11/9/2017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DF82A-6BF2-4B4D-B49C-FB817BF6A340}" type="datetimeFigureOut">
              <a:rPr lang="en-US" smtClean="0"/>
              <a:pPr/>
              <a:t>11/9/2017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A44307-8230-4DAF-8180-C214E83F4747}" type="slidenum">
              <a:rPr lang="en-IN" smtClean="0"/>
              <a:pPr/>
              <a:t>‹#›</a:t>
            </a:fld>
            <a:endParaRPr lang="en-IN"/>
          </a:p>
        </p:txBody>
      </p:sp>
    </p:spTree>
  </p:cSld>
  <p:clrMapOvr>
    <a:masterClrMapping/>
  </p:clrMapOvr>
  <p:transition spd="slow">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EDF82A-6BF2-4B4D-B49C-FB817BF6A340}" type="datetimeFigureOut">
              <a:rPr lang="en-US" smtClean="0"/>
              <a:pPr/>
              <a:t>11/9/2017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76A44307-8230-4DAF-8180-C214E83F474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EDF82A-6BF2-4B4D-B49C-FB817BF6A340}" type="datetimeFigureOut">
              <a:rPr lang="en-US" smtClean="0"/>
              <a:pPr/>
              <a:t>11/9/2017</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A44307-8230-4DAF-8180-C214E83F474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dir="u"/>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500306"/>
            <a:ext cx="8786874" cy="1015663"/>
          </a:xfrm>
          <a:prstGeom prst="rect">
            <a:avLst/>
          </a:prstGeom>
        </p:spPr>
        <p:txBody>
          <a:bodyPr wrap="square">
            <a:spAutoFit/>
          </a:bodyPr>
          <a:lstStyle/>
          <a:p>
            <a:pPr lvl="0" algn="ctr" fontAlgn="base">
              <a:spcBef>
                <a:spcPct val="0"/>
              </a:spcBef>
              <a:spcAft>
                <a:spcPct val="0"/>
              </a:spcAft>
            </a:pPr>
            <a:r>
              <a:rPr lang="en-US" sz="6000" b="1" u="sng" dirty="0" smtClean="0">
                <a:solidFill>
                  <a:srgbClr val="FF0000"/>
                </a:solidFill>
                <a:latin typeface="Tahoma" pitchFamily="34" charset="0"/>
                <a:ea typeface="Times New Roman" pitchFamily="18" charset="0"/>
                <a:cs typeface="Tahoma" pitchFamily="34" charset="0"/>
              </a:rPr>
              <a:t>POLICE REPORT</a:t>
            </a:r>
            <a:endParaRPr lang="en-US" sz="6000" dirty="0" smtClean="0">
              <a:solidFill>
                <a:srgbClr val="FF0000"/>
              </a:solidFill>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69970" y="0"/>
            <a:ext cx="8858280"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39750" algn="l"/>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A cognizable case reported to the police but the case after police investigation is found to be non-cognizable.</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31775" marR="0" lvl="0" indent="-231775" algn="just" defTabSz="914400" rtl="0" eaLnBrk="0" fontAlgn="base" latinLnBrk="0" hangingPunct="0">
              <a:lnSpc>
                <a:spcPct val="100000"/>
              </a:lnSpc>
              <a:spcBef>
                <a:spcPct val="0"/>
              </a:spcBef>
              <a:spcAft>
                <a:spcPct val="0"/>
              </a:spcAft>
              <a:buClrTx/>
              <a:buSzTx/>
              <a:buFont typeface="Wingdings" pitchFamily="2" charset="2"/>
              <a:buChar char="v"/>
              <a:tabLst>
                <a:tab pos="539750" algn="l"/>
              </a:tabLst>
            </a:pP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In such a situation, the report submitted by the police should be deemed to be a complaint vide the explanation below the definition of the term complaint as given in sec. 2 (d) </a:t>
            </a:r>
            <a:r>
              <a:rPr kumimoji="0" lang="en-US"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just" defTabSz="914400" rtl="0" eaLnBrk="0" fontAlgn="base" latinLnBrk="0" hangingPunct="0">
              <a:lnSpc>
                <a:spcPct val="100000"/>
              </a:lnSpc>
              <a:spcBef>
                <a:spcPct val="0"/>
              </a:spcBef>
              <a:spcAft>
                <a:spcPct val="0"/>
              </a:spcAft>
              <a:buClrTx/>
              <a:buSzTx/>
              <a:buFont typeface="Wingdings" pitchFamily="2" charset="2"/>
              <a:buChar char="v"/>
              <a:tabLst>
                <a:tab pos="539750" algn="l"/>
              </a:tabLst>
            </a:pP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Magistrate may take cognizance upon that complaint u/s 190 (1) (a) </a:t>
            </a:r>
            <a:r>
              <a:rPr kumimoji="0" lang="en-US"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and proceed u/s 200 </a:t>
            </a:r>
            <a:r>
              <a:rPr kumimoji="0" lang="en-US"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and other provisions of chapter XV, </a:t>
            </a:r>
            <a:r>
              <a:rPr kumimoji="0" lang="en-US"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39750" algn="l"/>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Taking of cognizance the meaning of the expression:</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31775" marR="0" lvl="0" indent="-231775" algn="just" defTabSz="914400" rtl="0" eaLnBrk="0" fontAlgn="base" latinLnBrk="0" hangingPunct="0">
              <a:lnSpc>
                <a:spcPct val="100000"/>
              </a:lnSpc>
              <a:spcBef>
                <a:spcPct val="0"/>
              </a:spcBef>
              <a:spcAft>
                <a:spcPct val="0"/>
              </a:spcAft>
              <a:buClrTx/>
              <a:buSzTx/>
              <a:buFont typeface="Wingdings" pitchFamily="2" charset="2"/>
              <a:buChar char="v"/>
              <a:tabLst>
                <a:tab pos="539750" algn="l"/>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To take cognizance, in the context of presentation of a complaint or submission of a police report to the competent Magistrate, is to take judicial notice of the alleged commission of the offence with a view to proceeding according to law.</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just" defTabSz="914400" rtl="0" eaLnBrk="0" fontAlgn="base" latinLnBrk="0" hangingPunct="0">
              <a:lnSpc>
                <a:spcPct val="100000"/>
              </a:lnSpc>
              <a:spcBef>
                <a:spcPct val="0"/>
              </a:spcBef>
              <a:spcAft>
                <a:spcPct val="0"/>
              </a:spcAft>
              <a:buClrTx/>
              <a:buSzTx/>
              <a:buFont typeface="Wingdings" pitchFamily="2" charset="2"/>
              <a:buChar char="v"/>
              <a:tabLst>
                <a:tab pos="539750" algn="l"/>
              </a:tabLst>
            </a:pP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It does not imply any formal action on the part of the Magistrate. What is actually involved is application of judicial mind to the allegations made in the complaint or in the police report, for the purpose of taking appropriate legal steps.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just" defTabSz="914400" rtl="0" eaLnBrk="0" fontAlgn="base" latinLnBrk="0" hangingPunct="0">
              <a:lnSpc>
                <a:spcPct val="100000"/>
              </a:lnSpc>
              <a:spcBef>
                <a:spcPct val="0"/>
              </a:spcBef>
              <a:spcAft>
                <a:spcPct val="0"/>
              </a:spcAft>
              <a:buClrTx/>
              <a:buSzTx/>
              <a:buFont typeface="Wingdings" pitchFamily="2" charset="2"/>
              <a:buChar char="v"/>
              <a:tabLst>
                <a:tab pos="539750" algn="l"/>
              </a:tabLst>
            </a:pP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Cognizance is taken of an offence and not of any accused. Hence, the Magistrate can not refuse to take cognizance upon a charge-sheet where the accused has been shown to be an absconder. </a:t>
            </a:r>
            <a:r>
              <a:rPr kumimoji="0" lang="en-US"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non-availability of the accused is not a ground for not taking cognizance of the offence alleged in the charge-sheet.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42844" y="889702"/>
            <a:ext cx="892971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Institution of Criminal Proceedings in Court:</a:t>
            </a:r>
          </a:p>
          <a:p>
            <a:pPr marL="0" marR="0" lvl="0" indent="0" algn="l" defTabSz="914400" rtl="0" eaLnBrk="1" fontAlgn="base" latinLnBrk="0" hangingPunct="1">
              <a:lnSpc>
                <a:spcPct val="100000"/>
              </a:lnSpc>
              <a:spcBef>
                <a:spcPct val="0"/>
              </a:spcBef>
              <a:spcAft>
                <a:spcPct val="0"/>
              </a:spcAft>
              <a:buClrTx/>
              <a:buSzTx/>
              <a:buFontTx/>
              <a:buNone/>
              <a:tabLst>
                <a:tab pos="630238" algn="l"/>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tab pos="630238" algn="l"/>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Mere presentation of a complaint or a charge-sheet to the court of Magistrate does not constitute </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Institution of a Criminal Case in Court</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tab pos="630238"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tab pos="630238" algn="l"/>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 criminal case is said to have been instituted in a court only when the Magistrate takes cognizance of the offence alleged therein.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42844" y="520875"/>
            <a:ext cx="885828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What is </a:t>
            </a:r>
            <a:r>
              <a:rPr kumimoji="0" lang="en-US" sz="2400" b="1" i="0" u="sng" strike="noStrike" cap="none" normalizeH="0" baseline="0" dirty="0" smtClean="0">
                <a:ln>
                  <a:noFill/>
                </a:ln>
                <a:solidFill>
                  <a:srgbClr val="FF0000"/>
                </a:solidFill>
                <a:effectLst/>
                <a:latin typeface="Calibri"/>
                <a:ea typeface="Times New Roman" pitchFamily="18" charset="0"/>
                <a:cs typeface="Tahoma" pitchFamily="34" charset="0"/>
              </a:rPr>
              <a:t>“</a:t>
            </a:r>
            <a:r>
              <a:rPr kumimoji="0" lang="en-US" sz="24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Police Report</a:t>
            </a:r>
            <a:r>
              <a:rPr kumimoji="0" lang="en-US" sz="2400" b="1" i="0" u="sng" strike="noStrike" cap="none" normalizeH="0" baseline="0" dirty="0" smtClean="0">
                <a:ln>
                  <a:noFill/>
                </a:ln>
                <a:solidFill>
                  <a:srgbClr val="FF0000"/>
                </a:solidFill>
                <a:effectLst/>
                <a:latin typeface="Calibri"/>
                <a:ea typeface="Times New Roman" pitchFamily="18" charset="0"/>
                <a:cs typeface="Tahoma" pitchFamily="34" charset="0"/>
              </a:rPr>
              <a:t>”</a:t>
            </a:r>
            <a:r>
              <a:rPr kumimoji="0" lang="en-US" sz="24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173038" marR="0" lvl="0" indent="-173038"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Report means a report forwarded by a police officer to a Magistrate under subsection (2) of Sec. 173 </a:t>
            </a:r>
            <a:r>
              <a:rPr kumimoji="0" lang="en-US" sz="20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vide the definition given in Section 2 (r) </a:t>
            </a:r>
            <a:r>
              <a:rPr kumimoji="0" lang="en-US" sz="20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173038" marR="0" lvl="0" indent="-173038"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As soon as investigation of a case involving at least one cognizable offence is completed by the police, the officer-in-charge of the police station, where the case has been registered, has to submit a report to the Magistrate.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173038" marR="0" lvl="0" indent="-173038"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Magistrate here refers to any Magistrate competent to take cognizance. He is generally a Judicial Magistrate, First Class, a Judicial Magistrate, Second Class may also take cognizance, provided that he is specially empowered to do so by the Chief Judicial Magistrate.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173038" marR="0" lvl="0" indent="-173038"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Hence, the report submitted by the officer-in-charge of the police station to the competent Judicial Magistrate at the end of investigation, incorporating Agency, is knows as </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Report</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p>
          <a:p>
            <a:pPr marL="173038" marR="0" lvl="0" indent="-173038" algn="just"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solidFill>
                  <a:srgbClr val="0000FF"/>
                </a:solidFill>
                <a:effectLst/>
                <a:latin typeface="Tahoma" pitchFamily="34" charset="0"/>
                <a:ea typeface="Times New Roman" pitchFamily="18" charset="0"/>
                <a:cs typeface="Tahoma" pitchFamily="34" charset="0"/>
              </a:rPr>
              <a:t>Note:</a:t>
            </a:r>
            <a:r>
              <a:rPr kumimoji="0" lang="en-US" sz="2200" b="1" i="1"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2200" b="1" i="1"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It has a technical meaning as defined. Each and every report submitted by the police is not to be designated as </a:t>
            </a:r>
            <a:r>
              <a:rPr kumimoji="0" lang="en-US" sz="2200" b="1" i="1" u="none" strike="noStrike" cap="none" normalizeH="0" baseline="0" dirty="0" smtClean="0">
                <a:ln>
                  <a:noFill/>
                </a:ln>
                <a:solidFill>
                  <a:srgbClr val="FF0000"/>
                </a:solidFill>
                <a:effectLst/>
                <a:latin typeface="Calibri"/>
                <a:ea typeface="Times New Roman" pitchFamily="18" charset="0"/>
                <a:cs typeface="Tahoma" pitchFamily="34" charset="0"/>
              </a:rPr>
              <a:t>“</a:t>
            </a:r>
            <a:r>
              <a:rPr kumimoji="0" lang="en-US" sz="2200" b="1" i="1"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Police Report</a:t>
            </a:r>
            <a:r>
              <a:rPr kumimoji="0" lang="en-US" sz="2200" b="1" i="1" u="none" strike="noStrike" cap="none" normalizeH="0" baseline="0" dirty="0" smtClean="0">
                <a:ln>
                  <a:noFill/>
                </a:ln>
                <a:solidFill>
                  <a:srgbClr val="FF0000"/>
                </a:solidFill>
                <a:effectLst/>
                <a:latin typeface="Calibri"/>
                <a:ea typeface="Times New Roman" pitchFamily="18" charset="0"/>
                <a:cs typeface="Tahoma" pitchFamily="34" charset="0"/>
              </a:rPr>
              <a:t>”</a:t>
            </a:r>
            <a:r>
              <a:rPr kumimoji="0" lang="en-US" sz="2200" b="1" i="1"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a:t>
            </a:r>
            <a:endParaRPr kumimoji="0" lang="en-US" sz="2200" b="1" i="1"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42844" y="357166"/>
            <a:ext cx="892971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Police Report </a:t>
            </a:r>
            <a:r>
              <a:rPr kumimoji="0" lang="en-US" sz="2800" b="1" i="0" u="sng" strike="noStrike" cap="none" normalizeH="0" baseline="0" dirty="0" smtClean="0">
                <a:ln>
                  <a:noFill/>
                </a:ln>
                <a:solidFill>
                  <a:srgbClr val="FF0000"/>
                </a:solidFill>
                <a:effectLst/>
                <a:latin typeface="Calibri"/>
                <a:ea typeface="Times New Roman" pitchFamily="18" charset="0"/>
                <a:cs typeface="Tahoma" pitchFamily="34" charset="0"/>
              </a:rPr>
              <a:t>–</a:t>
            </a: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 what it should contain.</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Names of the information and the accused.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Nature of the information.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Names and necessary particulars of the witnesses.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a prima facie case as to the commission of an offence has been made out. If so who appears to have committed the offence.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 accused has been arrested.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 accused has been released on bail, if so, with or without sureties.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 accused has been produced before the Magistrate under arrest.</a:t>
            </a:r>
          </a:p>
          <a:p>
            <a:pPr marL="288925" marR="0" lvl="0" indent="-288925"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971550" marR="0" lvl="0" indent="-971550" algn="l"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dirty="0" smtClean="0">
                <a:ln>
                  <a:noFill/>
                </a:ln>
                <a:solidFill>
                  <a:srgbClr val="0000FF"/>
                </a:solidFill>
                <a:effectLst/>
                <a:latin typeface="Tahoma" pitchFamily="34" charset="0"/>
                <a:ea typeface="Times New Roman" pitchFamily="18" charset="0"/>
                <a:cs typeface="Tahoma" pitchFamily="34" charset="0"/>
              </a:rPr>
              <a:t>Note: </a:t>
            </a:r>
            <a:r>
              <a:rPr kumimoji="0" lang="en-US" sz="2400" b="1" i="1"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The police report should be in the form prescribed by the State Government</a:t>
            </a:r>
            <a:r>
              <a:rPr kumimoji="0" lang="en-US" sz="1400" b="0"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214282" y="269630"/>
            <a:ext cx="878687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Police Report reflects police opinion.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final step in the investigation of an offence is the formation of opinion by the O.C. of the P.S.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opinion ought to be based on the evidence collected in course of investigation.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ultimate opinion to be formed by the police is whether the case in hand is one which ought to be sent up for trial.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This will mainly depend upon: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 case is true or false.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If true, whether the offenders have been discovered or not.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they have been arrested or not.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there is sufficient evidence to prosecute them.</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85720" y="1499698"/>
            <a:ext cx="8715436"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Police Report-its Nature: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FF"/>
              </a:solidFill>
              <a:effectLst/>
              <a:latin typeface="Arial" pitchFamily="34" charset="0"/>
              <a:cs typeface="Arial" pitchFamily="34" charset="0"/>
            </a:endParaRPr>
          </a:p>
          <a:p>
            <a:pPr marL="404813" marR="0" lvl="0" indent="-404813"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reports may be broadly categorized under two heads, namely: (</a:t>
            </a:r>
            <a:r>
              <a:rPr kumimoji="0" lang="en-US" sz="24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i</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Charge-Sheet and (ii) Final Report.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04813" marR="0" lvl="0" indent="-404813"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If the case is sent up for trial, the report made therein is known as </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Charge-Sheet</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04813" marR="0" lvl="0" indent="-404813"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Whether the case is not sent up for trial, the report submitted by the police is called </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Final Report</a:t>
            </a:r>
            <a:r>
              <a:rPr kumimoji="0" lang="en-US" sz="24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85720" y="0"/>
            <a:ext cx="885828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Final Report-the circumstances in which it may be submitted:</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the close of investigation, the police may find that the case reported is true but clue is available, despite efforts made in that direction. Here, the case remains undetected and the report that the O.C. will submit to the Magistrate is known as </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Final Report</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end of the investigation, the police may find that the case reported is false in such an event, the question of sending up anybody for trial for the offence reported earlier does not arise, the report that the O.C. will submit to the Magistrate is also called </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Final Report</a:t>
            </a:r>
            <a:r>
              <a:rPr kumimoji="0" lang="en-US" sz="20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The O.C. may, however proceed against the informant who lodged false information with the police. Action may be either u/s 182 I.P.C, u/s 211 I.P.C as the case may be.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the end of the investigation, police may find that the case is neither true nor false, that it is, based on mistake of facts or is of civil nature. In such event, the O.C. will also submit final report.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the end of the investigation, the police may find the case true, and discover the offender but the evidence forthcoming is insufficient to justify prosecution of the accused. Here again, the police will have to submit a final report on the ground of insufficient evidence. Such a case falls u/s 169 </a:t>
            </a:r>
            <a:r>
              <a:rPr kumimoji="0" lang="en-US" sz="20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04695" y="1011120"/>
            <a:ext cx="885828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Charge Sheet: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FF"/>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It means the police report by which the police seek to place the alleged offender on trial and invite the Magistrate to take cognizance for the purpose of proceeding against him according to law.</a:t>
            </a: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 charge sheet is submitted when the case is covered under sec. 170 </a:t>
            </a:r>
            <a:r>
              <a:rPr kumimoji="0" lang="en-US" sz="24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that is, when at the end of investigation, it appears to the O.C. of the P.S. that there is sufficient evidence or reasonable grounds for trial of the accused.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44832" y="0"/>
            <a:ext cx="8929718"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What the Magistrate should do on receipt of the Police Report ?</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This will depend upon the nature of the police report.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If it a charge-sheet, the Magistrate may take cognizance upon the </a:t>
            </a:r>
            <a:r>
              <a:rPr kumimoji="0" lang="en-US" sz="19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report</a:t>
            </a:r>
            <a:r>
              <a:rPr kumimoji="0" lang="en-US" sz="1900" b="0" i="0" u="none" strike="noStrike" cap="none" normalizeH="0" baseline="0" dirty="0" smtClean="0">
                <a:ln>
                  <a:noFill/>
                </a:ln>
                <a:solidFill>
                  <a:schemeClr val="tx1"/>
                </a:solidFill>
                <a:effectLst/>
                <a:latin typeface="Calibri"/>
                <a:ea typeface="Times New Roman" pitchFamily="18" charset="0"/>
                <a:cs typeface="Tahoma" pitchFamily="34" charset="0"/>
              </a:rPr>
              <a:t>”</a:t>
            </a: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On the other hand, if the Magistrate is opinion that the facts disclosed in the police report do not make out an offence or that there is no sufficient evidence for trial, he may decline to take cognizance upon that charge-sheet.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If the report submitted by the police is a final report, the Magistrate may agree with it and direct the case to be dropped and the accused, if arrested, to be discharged.</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On the other hand, if the Magistrate does not accept the final report he may take any of the following steps:</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He may direct further investigation to be made by the police u/s 156 (3) </a:t>
            </a:r>
            <a:r>
              <a:rPr kumimoji="0" lang="en-US" sz="19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He may ignore the conclusion of the police and take cognizance of the offence u/s 190 (1) (b) on the material on the police report.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It would be on the basis of the statements of witnesses and upon the facts disclosed by the police report, not withstanding the opinion of the police to the contrary.</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If a petition of protest is filed by the party aggrieved at the final report, the Magistrate may treat that petition as complaint and take cognizance u/s 180 (</a:t>
            </a:r>
            <a:r>
              <a:rPr kumimoji="0" lang="en-US" sz="19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i</a:t>
            </a: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 </a:t>
            </a:r>
            <a:r>
              <a:rPr lang="en-US" sz="1900" dirty="0" err="1" smtClean="0">
                <a:latin typeface="Tahoma" pitchFamily="34" charset="0"/>
                <a:ea typeface="Times New Roman" pitchFamily="18" charset="0"/>
                <a:cs typeface="Tahoma" pitchFamily="34" charset="0"/>
              </a:rPr>
              <a:t>C</a:t>
            </a:r>
            <a:r>
              <a:rPr kumimoji="0" lang="en-US" sz="19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r.PC</a:t>
            </a:r>
            <a:r>
              <a:rPr kumimoji="0" lang="en-US" sz="19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93120" y="0"/>
            <a:ext cx="885828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Can the Magistrate direct the police to submit a charge sheet ?</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No, he can not. To direct the police to submit a charge-sheet is to ask them to do a particular thing in a particular way during investigation which is tantamount to interfering with the police investigation.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alone have full control over investigation and the Magistrate has no power to interfere with such proceedings.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Can the police make further investigation on after a police report u/s 173 (12) </a:t>
            </a:r>
            <a:r>
              <a:rPr kumimoji="0" lang="en-US" sz="2800" b="1" i="0" u="sng" strike="noStrike" cap="none" normalizeH="0" baseline="0" dirty="0" err="1" smtClean="0">
                <a:ln>
                  <a:noFill/>
                </a:ln>
                <a:solidFill>
                  <a:srgbClr val="FF0000"/>
                </a:solidFill>
                <a:effectLst/>
                <a:latin typeface="Tahoma" pitchFamily="34" charset="0"/>
                <a:ea typeface="Times New Roman" pitchFamily="18" charset="0"/>
                <a:cs typeface="Tahoma" pitchFamily="34" charset="0"/>
              </a:rPr>
              <a:t>Cr.PC</a:t>
            </a:r>
            <a:r>
              <a:rPr kumimoji="0" lang="en-US" sz="2800" b="1" i="0" u="sng" strike="noStrike" cap="none" normalizeH="0" baseline="0" dirty="0" smtClean="0">
                <a:ln>
                  <a:noFill/>
                </a:ln>
                <a:solidFill>
                  <a:srgbClr val="FF0000"/>
                </a:solidFill>
                <a:effectLst/>
                <a:latin typeface="Tahoma" pitchFamily="34" charset="0"/>
                <a:ea typeface="Times New Roman" pitchFamily="18" charset="0"/>
                <a:cs typeface="Tahoma" pitchFamily="34" charset="0"/>
              </a:rPr>
              <a:t> has been submitted to the Magistrate ?</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Yes, the provisions as contained in subsection 18 of section 173 </a:t>
            </a:r>
            <a:r>
              <a:rPr kumimoji="0" lang="en-US" sz="24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Cr.P.C</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imes New Roman" pitchFamily="18" charset="0"/>
                <a:cs typeface="Tahoma" pitchFamily="34" charset="0"/>
              </a:rPr>
              <a:t>recognise</a:t>
            </a: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the right of the police to make further investigation, even after the submission of a final report u/s 173 (23).</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288925" marR="0" lvl="0" indent="-288925"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Police may, therefore, reopen investigation and submit a supplementary charge sheet.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TotalTime>
  <Words>1537</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12</cp:revision>
  <dcterms:created xsi:type="dcterms:W3CDTF">2017-01-31T10:57:58Z</dcterms:created>
  <dcterms:modified xsi:type="dcterms:W3CDTF">2017-11-09T09:29:41Z</dcterms:modified>
</cp:coreProperties>
</file>