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61"/>
  </p:notesMasterIdLst>
  <p:handoutMasterIdLst>
    <p:handoutMasterId r:id="rId62"/>
  </p:handoutMasterIdLst>
  <p:sldIdLst>
    <p:sldId id="405" r:id="rId2"/>
    <p:sldId id="551" r:id="rId3"/>
    <p:sldId id="552" r:id="rId4"/>
    <p:sldId id="553" r:id="rId5"/>
    <p:sldId id="554" r:id="rId6"/>
    <p:sldId id="519" r:id="rId7"/>
    <p:sldId id="502" r:id="rId8"/>
    <p:sldId id="508" r:id="rId9"/>
    <p:sldId id="547" r:id="rId10"/>
    <p:sldId id="548" r:id="rId11"/>
    <p:sldId id="549" r:id="rId12"/>
    <p:sldId id="550" r:id="rId13"/>
    <p:sldId id="505" r:id="rId14"/>
    <p:sldId id="506" r:id="rId15"/>
    <p:sldId id="509" r:id="rId16"/>
    <p:sldId id="518" r:id="rId17"/>
    <p:sldId id="511" r:id="rId18"/>
    <p:sldId id="513" r:id="rId19"/>
    <p:sldId id="517" r:id="rId20"/>
    <p:sldId id="555" r:id="rId21"/>
    <p:sldId id="515" r:id="rId22"/>
    <p:sldId id="520" r:id="rId23"/>
    <p:sldId id="521" r:id="rId24"/>
    <p:sldId id="522" r:id="rId25"/>
    <p:sldId id="523" r:id="rId26"/>
    <p:sldId id="524" r:id="rId27"/>
    <p:sldId id="525" r:id="rId28"/>
    <p:sldId id="526" r:id="rId29"/>
    <p:sldId id="527" r:id="rId30"/>
    <p:sldId id="528" r:id="rId31"/>
    <p:sldId id="539" r:id="rId32"/>
    <p:sldId id="543" r:id="rId33"/>
    <p:sldId id="540" r:id="rId34"/>
    <p:sldId id="541" r:id="rId35"/>
    <p:sldId id="542" r:id="rId36"/>
    <p:sldId id="529" r:id="rId37"/>
    <p:sldId id="533" r:id="rId38"/>
    <p:sldId id="530" r:id="rId39"/>
    <p:sldId id="531" r:id="rId40"/>
    <p:sldId id="532" r:id="rId41"/>
    <p:sldId id="534" r:id="rId42"/>
    <p:sldId id="535" r:id="rId43"/>
    <p:sldId id="536" r:id="rId44"/>
    <p:sldId id="572" r:id="rId45"/>
    <p:sldId id="558" r:id="rId46"/>
    <p:sldId id="559" r:id="rId47"/>
    <p:sldId id="560" r:id="rId48"/>
    <p:sldId id="561" r:id="rId49"/>
    <p:sldId id="562" r:id="rId50"/>
    <p:sldId id="563" r:id="rId51"/>
    <p:sldId id="564" r:id="rId52"/>
    <p:sldId id="565" r:id="rId53"/>
    <p:sldId id="566" r:id="rId54"/>
    <p:sldId id="567" r:id="rId55"/>
    <p:sldId id="568" r:id="rId56"/>
    <p:sldId id="569" r:id="rId57"/>
    <p:sldId id="570" r:id="rId58"/>
    <p:sldId id="538" r:id="rId59"/>
    <p:sldId id="571" r:id="rId60"/>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000" autoAdjust="0"/>
    <p:restoredTop sz="94660"/>
  </p:normalViewPr>
  <p:slideViewPr>
    <p:cSldViewPr snapToGrid="0">
      <p:cViewPr>
        <p:scale>
          <a:sx n="60" d="100"/>
          <a:sy n="60" d="100"/>
        </p:scale>
        <p:origin x="-2136" y="-684"/>
      </p:cViewPr>
      <p:guideLst>
        <p:guide orient="horz" pos="2160"/>
        <p:guide pos="3840"/>
      </p:guideLst>
    </p:cSldViewPr>
  </p:slideViewPr>
  <p:notesTextViewPr>
    <p:cViewPr>
      <p:scale>
        <a:sx n="1" d="1"/>
        <a:sy n="1" d="1"/>
      </p:scale>
      <p:origin x="0" y="0"/>
    </p:cViewPr>
  </p:notesTextViewPr>
  <p:sorterViewPr>
    <p:cViewPr>
      <p:scale>
        <a:sx n="66" d="100"/>
        <a:sy n="66" d="100"/>
      </p:scale>
      <p:origin x="0" y="743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4418"/>
          </a:xfrm>
          <a:prstGeom prst="rect">
            <a:avLst/>
          </a:prstGeom>
        </p:spPr>
        <p:txBody>
          <a:bodyPr vert="horz" lIns="90334" tIns="45167" rIns="90334" bIns="45167" rtlCol="0"/>
          <a:lstStyle>
            <a:lvl1pPr algn="l">
              <a:defRPr sz="1200"/>
            </a:lvl1pPr>
          </a:lstStyle>
          <a:p>
            <a:endParaRPr lang="en-IN"/>
          </a:p>
        </p:txBody>
      </p:sp>
      <p:sp>
        <p:nvSpPr>
          <p:cNvPr id="3" name="Date Placeholder 2"/>
          <p:cNvSpPr>
            <a:spLocks noGrp="1"/>
          </p:cNvSpPr>
          <p:nvPr>
            <p:ph type="dt" sz="quarter" idx="1"/>
          </p:nvPr>
        </p:nvSpPr>
        <p:spPr>
          <a:xfrm>
            <a:off x="3815373" y="0"/>
            <a:ext cx="2918831" cy="494418"/>
          </a:xfrm>
          <a:prstGeom prst="rect">
            <a:avLst/>
          </a:prstGeom>
        </p:spPr>
        <p:txBody>
          <a:bodyPr vert="horz" lIns="90334" tIns="45167" rIns="90334" bIns="45167" rtlCol="0"/>
          <a:lstStyle>
            <a:lvl1pPr algn="r">
              <a:defRPr sz="1200"/>
            </a:lvl1pPr>
          </a:lstStyle>
          <a:p>
            <a:fld id="{A6369C89-ACE9-45A8-965D-3EF7A4170C5B}" type="datetimeFigureOut">
              <a:rPr lang="en-IN" smtClean="0"/>
              <a:pPr/>
              <a:t>09-11-2017</a:t>
            </a:fld>
            <a:endParaRPr lang="en-IN"/>
          </a:p>
        </p:txBody>
      </p:sp>
      <p:sp>
        <p:nvSpPr>
          <p:cNvPr id="4" name="Footer Placeholder 3"/>
          <p:cNvSpPr>
            <a:spLocks noGrp="1"/>
          </p:cNvSpPr>
          <p:nvPr>
            <p:ph type="ftr" sz="quarter" idx="2"/>
          </p:nvPr>
        </p:nvSpPr>
        <p:spPr>
          <a:xfrm>
            <a:off x="0" y="9371896"/>
            <a:ext cx="2918831" cy="494418"/>
          </a:xfrm>
          <a:prstGeom prst="rect">
            <a:avLst/>
          </a:prstGeom>
        </p:spPr>
        <p:txBody>
          <a:bodyPr vert="horz" lIns="90334" tIns="45167" rIns="90334" bIns="45167" rtlCol="0" anchor="b"/>
          <a:lstStyle>
            <a:lvl1pPr algn="l">
              <a:defRPr sz="1200"/>
            </a:lvl1pPr>
          </a:lstStyle>
          <a:p>
            <a:endParaRPr lang="en-IN"/>
          </a:p>
        </p:txBody>
      </p:sp>
      <p:sp>
        <p:nvSpPr>
          <p:cNvPr id="5" name="Slide Number Placeholder 4"/>
          <p:cNvSpPr>
            <a:spLocks noGrp="1"/>
          </p:cNvSpPr>
          <p:nvPr>
            <p:ph type="sldNum" sz="quarter" idx="3"/>
          </p:nvPr>
        </p:nvSpPr>
        <p:spPr>
          <a:xfrm>
            <a:off x="3815373" y="9371896"/>
            <a:ext cx="2918831" cy="494418"/>
          </a:xfrm>
          <a:prstGeom prst="rect">
            <a:avLst/>
          </a:prstGeom>
        </p:spPr>
        <p:txBody>
          <a:bodyPr vert="horz" lIns="90334" tIns="45167" rIns="90334" bIns="45167" rtlCol="0" anchor="b"/>
          <a:lstStyle>
            <a:lvl1pPr algn="r">
              <a:defRPr sz="1200"/>
            </a:lvl1pPr>
          </a:lstStyle>
          <a:p>
            <a:fld id="{4F681312-A2B6-40D8-841E-B64A4F14A82F}" type="slidenum">
              <a:rPr lang="en-IN" smtClean="0"/>
              <a:pPr/>
              <a:t>‹#›</a:t>
            </a:fld>
            <a:endParaRPr lang="en-IN"/>
          </a:p>
        </p:txBody>
      </p:sp>
    </p:spTree>
    <p:extLst>
      <p:ext uri="{BB962C8B-B14F-4D97-AF65-F5344CB8AC3E}">
        <p14:creationId xmlns:p14="http://schemas.microsoft.com/office/powerpoint/2010/main" xmlns="" val="95958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544" cy="493316"/>
          </a:xfrm>
          <a:prstGeom prst="rect">
            <a:avLst/>
          </a:prstGeom>
        </p:spPr>
        <p:txBody>
          <a:bodyPr vert="horz" lIns="90334" tIns="45167" rIns="90334" bIns="45167" rtlCol="0"/>
          <a:lstStyle>
            <a:lvl1pPr algn="l">
              <a:defRPr sz="1200"/>
            </a:lvl1pPr>
          </a:lstStyle>
          <a:p>
            <a:endParaRPr lang="en-IN"/>
          </a:p>
        </p:txBody>
      </p:sp>
      <p:sp>
        <p:nvSpPr>
          <p:cNvPr id="3" name="Date Placeholder 2"/>
          <p:cNvSpPr>
            <a:spLocks noGrp="1"/>
          </p:cNvSpPr>
          <p:nvPr>
            <p:ph type="dt" idx="1"/>
          </p:nvPr>
        </p:nvSpPr>
        <p:spPr>
          <a:xfrm>
            <a:off x="3815070" y="0"/>
            <a:ext cx="2919619" cy="493316"/>
          </a:xfrm>
          <a:prstGeom prst="rect">
            <a:avLst/>
          </a:prstGeom>
        </p:spPr>
        <p:txBody>
          <a:bodyPr vert="horz" lIns="90334" tIns="45167" rIns="90334" bIns="45167" rtlCol="0"/>
          <a:lstStyle>
            <a:lvl1pPr algn="r">
              <a:defRPr sz="1200"/>
            </a:lvl1pPr>
          </a:lstStyle>
          <a:p>
            <a:fld id="{D1C62157-C0F1-413B-A239-FCA797EC29D2}" type="datetimeFigureOut">
              <a:rPr lang="en-IN" smtClean="0"/>
              <a:pPr/>
              <a:t>09-11-2017</a:t>
            </a:fld>
            <a:endParaRPr lang="en-IN"/>
          </a:p>
        </p:txBody>
      </p:sp>
      <p:sp>
        <p:nvSpPr>
          <p:cNvPr id="4" name="Slide Image Placeholder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0334" tIns="45167" rIns="90334" bIns="45167" rtlCol="0" anchor="ctr"/>
          <a:lstStyle/>
          <a:p>
            <a:endParaRPr lang="en-IN"/>
          </a:p>
        </p:txBody>
      </p:sp>
      <p:sp>
        <p:nvSpPr>
          <p:cNvPr id="5" name="Notes Placeholder 4"/>
          <p:cNvSpPr>
            <a:spLocks noGrp="1"/>
          </p:cNvSpPr>
          <p:nvPr>
            <p:ph type="body" sz="quarter" idx="3"/>
          </p:nvPr>
        </p:nvSpPr>
        <p:spPr>
          <a:xfrm>
            <a:off x="674007" y="4686499"/>
            <a:ext cx="5387750" cy="4439841"/>
          </a:xfrm>
          <a:prstGeom prst="rect">
            <a:avLst/>
          </a:prstGeom>
        </p:spPr>
        <p:txBody>
          <a:bodyPr vert="horz" lIns="90334" tIns="45167" rIns="90334" bIns="4516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1" y="9370714"/>
            <a:ext cx="2918544" cy="493316"/>
          </a:xfrm>
          <a:prstGeom prst="rect">
            <a:avLst/>
          </a:prstGeom>
        </p:spPr>
        <p:txBody>
          <a:bodyPr vert="horz" lIns="90334" tIns="45167" rIns="90334" bIns="45167" rtlCol="0" anchor="b"/>
          <a:lstStyle>
            <a:lvl1pPr algn="l">
              <a:defRPr sz="1200"/>
            </a:lvl1pPr>
          </a:lstStyle>
          <a:p>
            <a:endParaRPr lang="en-IN"/>
          </a:p>
        </p:txBody>
      </p:sp>
      <p:sp>
        <p:nvSpPr>
          <p:cNvPr id="7" name="Slide Number Placeholder 6"/>
          <p:cNvSpPr>
            <a:spLocks noGrp="1"/>
          </p:cNvSpPr>
          <p:nvPr>
            <p:ph type="sldNum" sz="quarter" idx="5"/>
          </p:nvPr>
        </p:nvSpPr>
        <p:spPr>
          <a:xfrm>
            <a:off x="3815070" y="9370714"/>
            <a:ext cx="2919619" cy="493316"/>
          </a:xfrm>
          <a:prstGeom prst="rect">
            <a:avLst/>
          </a:prstGeom>
        </p:spPr>
        <p:txBody>
          <a:bodyPr vert="horz" lIns="90334" tIns="45167" rIns="90334" bIns="45167" rtlCol="0" anchor="b"/>
          <a:lstStyle>
            <a:lvl1pPr algn="r">
              <a:defRPr sz="1200"/>
            </a:lvl1pPr>
          </a:lstStyle>
          <a:p>
            <a:fld id="{A30EB2AE-19AA-4F2A-9168-FD4546FAE029}" type="slidenum">
              <a:rPr lang="en-IN" smtClean="0"/>
              <a:pPr/>
              <a:t>‹#›</a:t>
            </a:fld>
            <a:endParaRPr lang="en-IN"/>
          </a:p>
        </p:txBody>
      </p:sp>
    </p:spTree>
    <p:extLst>
      <p:ext uri="{BB962C8B-B14F-4D97-AF65-F5344CB8AC3E}">
        <p14:creationId xmlns:p14="http://schemas.microsoft.com/office/powerpoint/2010/main" xmlns="" val="407468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2362705846"/>
      </p:ext>
    </p:extLst>
  </p:cSld>
  <p:clrMapOvr>
    <a:masterClrMapping/>
  </p:clrMapOvr>
  <p:transition>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559835247"/>
      </p:ext>
    </p:extLst>
  </p:cSld>
  <p:clrMapOvr>
    <a:masterClrMapping/>
  </p:clrMapOvr>
  <p:transition>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5C20EF-1846-4248-A490-6E738099C1ED}"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508844504"/>
      </p:ext>
    </p:extLst>
  </p:cSld>
  <p:clrMapOvr>
    <a:masterClrMapping/>
  </p:clrMapOvr>
  <p:transition>
    <p:strips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148248593"/>
      </p:ext>
    </p:extLst>
  </p:cSld>
  <p:clrMapOvr>
    <a:masterClrMapping/>
  </p:clrMapOvr>
  <p:transition>
    <p:strips dir="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5C20EF-1846-4248-A490-6E738099C1ED}"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43288135"/>
      </p:ext>
    </p:extLst>
  </p:cSld>
  <p:clrMapOvr>
    <a:masterClrMapping/>
  </p:clrMapOvr>
  <p:transition>
    <p:strips dir="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3404235235"/>
      </p:ext>
    </p:extLst>
  </p:cSld>
  <p:clrMapOvr>
    <a:masterClrMapping/>
  </p:clrMapOvr>
  <p:transition>
    <p:strips dir="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3717518974"/>
      </p:ext>
    </p:extLst>
  </p:cSld>
  <p:clrMapOvr>
    <a:masterClrMapping/>
  </p:clrMapOvr>
  <p:transition>
    <p:strips dir="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3073289484"/>
      </p:ext>
    </p:extLst>
  </p:cSld>
  <p:clrMapOvr>
    <a:masterClrMapping/>
  </p:clrMapOvr>
  <p:transition>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3817874394"/>
      </p:ext>
    </p:extLst>
  </p:cSld>
  <p:clrMapOvr>
    <a:masterClrMapping/>
  </p:clrMapOvr>
  <p:transition>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3075376536"/>
      </p:ext>
    </p:extLst>
  </p:cSld>
  <p:clrMapOvr>
    <a:masterClrMapping/>
  </p:clrMapOvr>
  <p:transition>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971590467"/>
      </p:ext>
    </p:extLst>
  </p:cSld>
  <p:clrMapOvr>
    <a:masterClrMapping/>
  </p:clrMapOvr>
  <p:transition>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4285447933"/>
      </p:ext>
    </p:extLst>
  </p:cSld>
  <p:clrMapOvr>
    <a:masterClrMapping/>
  </p:clrMapOvr>
  <p:transition>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4007554902"/>
      </p:ext>
    </p:extLst>
  </p:cSld>
  <p:clrMapOvr>
    <a:masterClrMapping/>
  </p:clrMapOvr>
  <p:transition>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2492360429"/>
      </p:ext>
    </p:extLst>
  </p:cSld>
  <p:clrMapOvr>
    <a:masterClrMapping/>
  </p:clrMapOvr>
  <p:transition>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188654301"/>
      </p:ext>
    </p:extLst>
  </p:cSld>
  <p:clrMapOvr>
    <a:masterClrMapping/>
  </p:clrMapOvr>
  <p:transition>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974A69-13E9-4CC2-8EE2-E1CCED6C0FDE}" type="datetimeFigureOut">
              <a:rPr lang="en-IN" smtClean="0"/>
              <a:pPr/>
              <a:t>09-11-2017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3870434398"/>
      </p:ext>
    </p:extLst>
  </p:cSld>
  <p:clrMapOvr>
    <a:masterClrMapping/>
  </p:clrMapOvr>
  <p:transition>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974A69-13E9-4CC2-8EE2-E1CCED6C0FDE}" type="datetimeFigureOut">
              <a:rPr lang="en-IN" smtClean="0"/>
              <a:pPr/>
              <a:t>09-11-2017</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5C20EF-1846-4248-A490-6E738099C1ED}" type="slidenum">
              <a:rPr lang="en-IN" smtClean="0"/>
              <a:pPr/>
              <a:t>‹#›</a:t>
            </a:fld>
            <a:endParaRPr lang="en-IN"/>
          </a:p>
        </p:txBody>
      </p:sp>
    </p:spTree>
    <p:extLst>
      <p:ext uri="{BB962C8B-B14F-4D97-AF65-F5344CB8AC3E}">
        <p14:creationId xmlns:p14="http://schemas.microsoft.com/office/powerpoint/2010/main" xmlns="" val="303673007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ransition>
    <p:strips dir="ru"/>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indiankanoon.org/doc/701797/"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324302" y="331076"/>
            <a:ext cx="9348953" cy="5795088"/>
          </a:xfrm>
        </p:spPr>
        <p:txBody>
          <a:bodyPr>
            <a:normAutofit fontScale="77500" lnSpcReduction="20000"/>
          </a:bodyPr>
          <a:lstStyle/>
          <a:p>
            <a:pPr algn="ctr">
              <a:buFont typeface="Arial" charset="0"/>
              <a:buNone/>
              <a:defRPr/>
            </a:pPr>
            <a:r>
              <a:rPr lang="en-US" sz="3900" b="1" u="sng" dirty="0" smtClean="0">
                <a:solidFill>
                  <a:srgbClr val="FF0000"/>
                </a:solidFill>
                <a:effectLst>
                  <a:outerShdw blurRad="31750" dist="25400" dir="5400000" algn="tl" rotWithShape="0">
                    <a:srgbClr val="000000">
                      <a:alpha val="25000"/>
                    </a:srgbClr>
                  </a:outerShdw>
                </a:effectLst>
                <a:latin typeface="Arial Rounded MT Bold" pitchFamily="34" charset="0"/>
              </a:rPr>
              <a:t>THE </a:t>
            </a:r>
            <a:r>
              <a:rPr lang="en-ZW" sz="3900" b="1" u="sng" dirty="0" smtClean="0">
                <a:solidFill>
                  <a:srgbClr val="FF0000"/>
                </a:solidFill>
              </a:rPr>
              <a:t>CODE OF CRIMINAL PROCEDURE </a:t>
            </a:r>
          </a:p>
          <a:p>
            <a:pPr algn="ctr">
              <a:buFont typeface="Arial" charset="0"/>
              <a:buNone/>
              <a:defRPr/>
            </a:pPr>
            <a:endParaRPr lang="en-ZW" sz="3900" b="1" u="sng" smtClean="0">
              <a:solidFill>
                <a:srgbClr val="FF0000"/>
              </a:solidFill>
            </a:endParaRPr>
          </a:p>
          <a:p>
            <a:pPr algn="ctr">
              <a:buFont typeface="Arial" charset="0"/>
              <a:buNone/>
              <a:defRPr/>
            </a:pPr>
            <a:r>
              <a:rPr lang="en-ZW" sz="3900" b="1" u="sng" smtClean="0">
                <a:solidFill>
                  <a:srgbClr val="FF0000"/>
                </a:solidFill>
              </a:rPr>
              <a:t>(</a:t>
            </a:r>
            <a:r>
              <a:rPr lang="en-ZW" sz="3900" b="1" u="sng" dirty="0" smtClean="0">
                <a:solidFill>
                  <a:srgbClr val="FF0000"/>
                </a:solidFill>
              </a:rPr>
              <a:t>CRPC),1973 : </a:t>
            </a:r>
          </a:p>
          <a:p>
            <a:pPr algn="ctr">
              <a:buFont typeface="Arial" charset="0"/>
              <a:buNone/>
              <a:defRPr/>
            </a:pPr>
            <a:endParaRPr lang="en-ZW" sz="3900" b="1" u="sng" dirty="0" smtClean="0">
              <a:solidFill>
                <a:srgbClr val="FF0000"/>
              </a:solidFill>
            </a:endParaRPr>
          </a:p>
          <a:p>
            <a:pPr algn="ctr">
              <a:buFont typeface="Arial" charset="0"/>
              <a:buNone/>
              <a:defRPr/>
            </a:pPr>
            <a:r>
              <a:rPr lang="en-ZW" sz="3900" b="1" u="sng" dirty="0" smtClean="0">
                <a:solidFill>
                  <a:srgbClr val="FF0000"/>
                </a:solidFill>
              </a:rPr>
              <a:t>THEORY &amp; PRACTICE</a:t>
            </a:r>
          </a:p>
          <a:p>
            <a:pPr algn="ctr">
              <a:buFont typeface="Arial" charset="0"/>
              <a:buNone/>
              <a:defRPr/>
            </a:pPr>
            <a:endParaRPr lang="en-ZW" sz="4400" b="1" u="sng" dirty="0" smtClean="0">
              <a:solidFill>
                <a:srgbClr val="FF0000"/>
              </a:solidFill>
            </a:endParaRPr>
          </a:p>
          <a:p>
            <a:r>
              <a:rPr lang="en-ZW" sz="4400" b="1" u="sng" dirty="0" smtClean="0">
                <a:solidFill>
                  <a:srgbClr val="FF0000"/>
                </a:solidFill>
                <a:latin typeface="Arial Rounded MT Bold" pitchFamily="34" charset="0"/>
              </a:rPr>
              <a:t> </a:t>
            </a:r>
            <a:r>
              <a:rPr lang="en-ZW" sz="2800" b="1" u="sng" dirty="0" smtClean="0">
                <a:solidFill>
                  <a:srgbClr val="FF0000"/>
                </a:solidFill>
                <a:latin typeface="Arial Rounded MT Bold" pitchFamily="34" charset="0"/>
              </a:rPr>
              <a:t>CHAPTER VIII  OF </a:t>
            </a:r>
            <a:r>
              <a:rPr lang="en-ZW" sz="2800" b="1" u="sng" dirty="0" err="1" smtClean="0">
                <a:solidFill>
                  <a:srgbClr val="FF0000"/>
                </a:solidFill>
                <a:latin typeface="Arial Rounded MT Bold" pitchFamily="34" charset="0"/>
              </a:rPr>
              <a:t>CrPC</a:t>
            </a:r>
            <a:endParaRPr lang="en-ZW" sz="2800" b="1" u="sng" dirty="0" smtClean="0">
              <a:solidFill>
                <a:srgbClr val="FF0000"/>
              </a:solidFill>
              <a:latin typeface="Arial Rounded MT Bold" pitchFamily="34" charset="0"/>
            </a:endParaRPr>
          </a:p>
          <a:p>
            <a:endParaRPr lang="en-ZW" sz="2800" b="1" u="sng" dirty="0" smtClean="0">
              <a:solidFill>
                <a:srgbClr val="FF0000"/>
              </a:solidFill>
              <a:latin typeface="Arial Rounded MT Bold" pitchFamily="34" charset="0"/>
            </a:endParaRPr>
          </a:p>
          <a:p>
            <a:r>
              <a:rPr lang="en-ZW" sz="2800" b="1" u="sng" dirty="0" smtClean="0">
                <a:solidFill>
                  <a:srgbClr val="FF0000"/>
                </a:solidFill>
                <a:latin typeface="Arial Rounded MT Bold" pitchFamily="34" charset="0"/>
              </a:rPr>
              <a:t>[SERUTY FOR KEEPING THE PEACE AND  FOR GOOD BEHAVIOUR]</a:t>
            </a:r>
            <a:endParaRPr lang="en-US" sz="2800" b="1" u="sng" dirty="0" smtClean="0">
              <a:solidFill>
                <a:srgbClr val="FF0000"/>
              </a:solidFill>
              <a:effectLst>
                <a:outerShdw blurRad="31750" dist="25400" dir="5400000" algn="tl" rotWithShape="0">
                  <a:srgbClr val="000000">
                    <a:alpha val="25000"/>
                  </a:srgbClr>
                </a:outerShdw>
              </a:effectLst>
              <a:latin typeface="Arial Rounded MT Bold" pitchFamily="34" charset="0"/>
            </a:endParaRPr>
          </a:p>
          <a:p>
            <a:pPr algn="ctr">
              <a:buFont typeface="Arial" charset="0"/>
              <a:buNone/>
              <a:defRPr/>
            </a:pPr>
            <a:endParaRPr lang="en-US" sz="4400" b="1" u="sng" dirty="0" smtClean="0">
              <a:solidFill>
                <a:srgbClr val="FF0000"/>
              </a:solidFill>
              <a:effectLst>
                <a:outerShdw blurRad="31750" dist="25400" dir="5400000" algn="tl" rotWithShape="0">
                  <a:srgbClr val="000000">
                    <a:alpha val="25000"/>
                  </a:srgbClr>
                </a:outerShdw>
              </a:effectLst>
              <a:latin typeface="Arial Rounded MT Bold" pitchFamily="34" charset="0"/>
            </a:endParaRPr>
          </a:p>
          <a:p>
            <a:pPr algn="ctr">
              <a:buFont typeface="Arial" charset="0"/>
              <a:buNone/>
              <a:defRPr/>
            </a:pPr>
            <a:r>
              <a:rPr lang="en-US" sz="2800" b="1" u="sng" dirty="0" smtClean="0">
                <a:solidFill>
                  <a:srgbClr val="00B0F0"/>
                </a:solidFill>
                <a:effectLst>
                  <a:outerShdw blurRad="31750" dist="25400" dir="5400000" algn="tl" rotWithShape="0">
                    <a:srgbClr val="000000">
                      <a:alpha val="25000"/>
                    </a:srgbClr>
                  </a:outerShdw>
                </a:effectLst>
                <a:latin typeface="Arial Rounded MT Bold" pitchFamily="34" charset="0"/>
              </a:rPr>
              <a:t/>
            </a:r>
            <a:br>
              <a:rPr lang="en-US" sz="2800" b="1" u="sng" dirty="0" smtClean="0">
                <a:solidFill>
                  <a:srgbClr val="00B0F0"/>
                </a:solidFill>
                <a:effectLst>
                  <a:outerShdw blurRad="31750" dist="25400" dir="5400000" algn="tl" rotWithShape="0">
                    <a:srgbClr val="000000">
                      <a:alpha val="25000"/>
                    </a:srgbClr>
                  </a:outerShdw>
                </a:effectLst>
                <a:latin typeface="Arial Rounded MT Bold" pitchFamily="34" charset="0"/>
              </a:rPr>
            </a:br>
            <a:endParaRPr lang="en-IN" sz="2400" dirty="0">
              <a:solidFill>
                <a:srgbClr val="00B0F0"/>
              </a:solidFill>
            </a:endParaRPr>
          </a:p>
        </p:txBody>
      </p:sp>
    </p:spTree>
  </p:cSld>
  <p:clrMapOvr>
    <a:masterClrMapping/>
  </p:clrMapOvr>
  <p:transition>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3361" y="246993"/>
            <a:ext cx="8596668" cy="1320800"/>
          </a:xfrm>
        </p:spPr>
        <p:txBody>
          <a:bodyPr>
            <a:normAutofit fontScale="90000"/>
          </a:bodyPr>
          <a:lstStyle/>
          <a:p>
            <a:pPr algn="ctr"/>
            <a:r>
              <a:rPr lang="en-ZW" b="1" u="sng" dirty="0" smtClean="0">
                <a:solidFill>
                  <a:srgbClr val="FF0000"/>
                </a:solidFill>
                <a:latin typeface="Arial Rounded MT Bold" pitchFamily="34" charset="0"/>
              </a:rPr>
              <a:t>Security in keeping peace and tranquillity – Section 107, Scope relating.</a:t>
            </a:r>
            <a:endParaRPr lang="en-ZW" dirty="0"/>
          </a:p>
        </p:txBody>
      </p:sp>
      <p:sp>
        <p:nvSpPr>
          <p:cNvPr id="3" name="Content Placeholder 2"/>
          <p:cNvSpPr>
            <a:spLocks noGrp="1"/>
          </p:cNvSpPr>
          <p:nvPr>
            <p:ph idx="1"/>
          </p:nvPr>
        </p:nvSpPr>
        <p:spPr>
          <a:xfrm>
            <a:off x="708865" y="1558536"/>
            <a:ext cx="10484652" cy="4277876"/>
          </a:xfrm>
        </p:spPr>
        <p:txBody>
          <a:bodyPr>
            <a:noAutofit/>
          </a:bodyPr>
          <a:lstStyle/>
          <a:p>
            <a:r>
              <a:rPr lang="en-ZW" sz="2000" b="1" dirty="0" smtClean="0">
                <a:solidFill>
                  <a:schemeClr val="tx1"/>
                </a:solidFill>
              </a:rPr>
              <a:t>When an Executive Magistrate receives information (FIR)  or from the public that any person is likely to commit a breach of the peace or disturb the public tranquillity and if is of the opinion that there are sufficient grounds, he should initiate action under Section 107 </a:t>
            </a:r>
            <a:r>
              <a:rPr lang="en-ZW" sz="2000" b="1" dirty="0" err="1" smtClean="0">
                <a:solidFill>
                  <a:schemeClr val="tx1"/>
                </a:solidFill>
              </a:rPr>
              <a:t>Cr.P.C</a:t>
            </a:r>
            <a:r>
              <a:rPr lang="en-ZW" sz="2000" b="1" dirty="0" smtClean="0">
                <a:solidFill>
                  <a:schemeClr val="tx1"/>
                </a:solidFill>
              </a:rPr>
              <a:t>.</a:t>
            </a:r>
          </a:p>
          <a:p>
            <a:r>
              <a:rPr lang="en-ZW" sz="2000" b="1" dirty="0" smtClean="0">
                <a:solidFill>
                  <a:schemeClr val="tx1"/>
                </a:solidFill>
              </a:rPr>
              <a:t>On satisfaction, </a:t>
            </a:r>
            <a:r>
              <a:rPr lang="en-ZW" sz="2000" b="1" i="1" u="sng" dirty="0" smtClean="0">
                <a:solidFill>
                  <a:srgbClr val="FF0000"/>
                </a:solidFill>
              </a:rPr>
              <a:t>he shall make an order in writing under Section 111 setting for the substance of the information received, the amount of the bond to be executed and directing the respondents to show-cause as to why they should not be ordered to execute a bond for Rs. ………. with or without sureties.</a:t>
            </a:r>
          </a:p>
          <a:p>
            <a:r>
              <a:rPr lang="en-ZW" sz="2000" b="1" dirty="0" smtClean="0">
                <a:solidFill>
                  <a:schemeClr val="tx1"/>
                </a:solidFill>
              </a:rPr>
              <a:t>On appointed date and time when all the respondents present the contents of the Section 111 are explained under Section 112 duly questioning the admission or denial of the offence and enquiry commences under Section 116(1). </a:t>
            </a:r>
          </a:p>
          <a:p>
            <a:endParaRPr lang="en-ZW" sz="2000" b="1" dirty="0"/>
          </a:p>
        </p:txBody>
      </p:sp>
    </p:spTree>
  </p:cSld>
  <p:clrMapOvr>
    <a:masterClrMapping/>
  </p:clrMapOvr>
  <p:transition>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596" y="231228"/>
            <a:ext cx="8596668" cy="1320800"/>
          </a:xfrm>
        </p:spPr>
        <p:txBody>
          <a:bodyPr/>
          <a:lstStyle/>
          <a:p>
            <a:pPr algn="ctr"/>
            <a:r>
              <a:rPr lang="en-ZW" b="1" u="sng" dirty="0" smtClean="0">
                <a:solidFill>
                  <a:srgbClr val="FF0000"/>
                </a:solidFill>
              </a:rPr>
              <a:t>Executing Interim Bond for prevention of Breach of Peace</a:t>
            </a:r>
            <a:endParaRPr lang="en-ZW" b="1" u="sng" dirty="0">
              <a:solidFill>
                <a:srgbClr val="FF0000"/>
              </a:solidFill>
            </a:endParaRPr>
          </a:p>
        </p:txBody>
      </p:sp>
      <p:sp>
        <p:nvSpPr>
          <p:cNvPr id="3" name="Content Placeholder 2"/>
          <p:cNvSpPr>
            <a:spLocks noGrp="1"/>
          </p:cNvSpPr>
          <p:nvPr>
            <p:ph idx="1"/>
          </p:nvPr>
        </p:nvSpPr>
        <p:spPr>
          <a:xfrm>
            <a:off x="898634" y="1616190"/>
            <a:ext cx="9821917" cy="4690017"/>
          </a:xfrm>
        </p:spPr>
        <p:txBody>
          <a:bodyPr>
            <a:normAutofit/>
          </a:bodyPr>
          <a:lstStyle/>
          <a:p>
            <a:r>
              <a:rPr lang="en-ZW" b="1" dirty="0" smtClean="0">
                <a:solidFill>
                  <a:schemeClr val="tx1"/>
                </a:solidFill>
                <a:latin typeface="Arial" pitchFamily="34" charset="0"/>
                <a:cs typeface="Arial" pitchFamily="34" charset="0"/>
              </a:rPr>
              <a:t>When the Executive Magistrate considers that immediate measures are necessary for the prevention of the breach of peace, directs the respondents to execute interim bonds for the amount with sureties as indicated in Section 111 till the completion of enquiry.</a:t>
            </a:r>
          </a:p>
          <a:p>
            <a:r>
              <a:rPr lang="en-ZW" b="1" i="1" dirty="0" smtClean="0">
                <a:solidFill>
                  <a:srgbClr val="FF0000"/>
                </a:solidFill>
                <a:latin typeface="Arial" pitchFamily="34" charset="0"/>
                <a:cs typeface="Arial" pitchFamily="34" charset="0"/>
              </a:rPr>
              <a:t>After conducting enquiry if it is proved that it is necessary for keeping the peace or maintaining good behaviour, the Executive Magistrate shall make an order in writing under Section 117 directing the respondents to executive bonds. </a:t>
            </a:r>
          </a:p>
          <a:p>
            <a:r>
              <a:rPr lang="en-ZW" b="1" dirty="0" smtClean="0">
                <a:solidFill>
                  <a:schemeClr val="tx1"/>
                </a:solidFill>
                <a:latin typeface="Arial" pitchFamily="34" charset="0"/>
                <a:cs typeface="Arial" pitchFamily="34" charset="0"/>
              </a:rPr>
              <a:t>If the allegations are not proved, the Executive Magistrate shall discharge the respondents.</a:t>
            </a:r>
          </a:p>
          <a:p>
            <a:r>
              <a:rPr lang="en-ZW" b="1" dirty="0" smtClean="0">
                <a:solidFill>
                  <a:schemeClr val="tx1"/>
                </a:solidFill>
                <a:latin typeface="Arial" pitchFamily="34" charset="0"/>
                <a:cs typeface="Arial" pitchFamily="34" charset="0"/>
              </a:rPr>
              <a:t>The order should be pronounced in open Court.</a:t>
            </a:r>
          </a:p>
          <a:p>
            <a:r>
              <a:rPr lang="en-ZW" b="1" dirty="0" smtClean="0">
                <a:solidFill>
                  <a:schemeClr val="tx1"/>
                </a:solidFill>
                <a:latin typeface="Arial" pitchFamily="34" charset="0"/>
                <a:cs typeface="Arial" pitchFamily="34" charset="0"/>
              </a:rPr>
              <a:t>The Enquiry shall be completed within a period of 6 months from the date of its commencement and expiry of the said period, the proceedings stand terminated.</a:t>
            </a:r>
          </a:p>
          <a:p>
            <a:endParaRPr lang="en-ZW" b="1" dirty="0">
              <a:solidFill>
                <a:schemeClr val="tx1"/>
              </a:solidFill>
              <a:latin typeface="Arial" pitchFamily="34" charset="0"/>
              <a:cs typeface="Arial" pitchFamily="34" charset="0"/>
            </a:endParaRPr>
          </a:p>
        </p:txBody>
      </p:sp>
    </p:spTree>
  </p:cSld>
  <p:clrMapOvr>
    <a:masterClrMapping/>
  </p:clrMapOvr>
  <p:transition>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1257"/>
            <a:ext cx="9964390" cy="1669143"/>
          </a:xfrm>
        </p:spPr>
        <p:txBody>
          <a:bodyPr>
            <a:noAutofit/>
          </a:bodyPr>
          <a:lstStyle/>
          <a:p>
            <a:pPr algn="ctr"/>
            <a:r>
              <a:rPr lang="en-ZW" sz="3200" b="1" u="sng" dirty="0" smtClean="0">
                <a:solidFill>
                  <a:srgbClr val="FF0000"/>
                </a:solidFill>
              </a:rPr>
              <a:t>Wide ranging power of Executive Magistrate to promulgate proceedings </a:t>
            </a:r>
            <a:br>
              <a:rPr lang="en-ZW" sz="3200" b="1" u="sng" dirty="0" smtClean="0">
                <a:solidFill>
                  <a:srgbClr val="FF0000"/>
                </a:solidFill>
              </a:rPr>
            </a:br>
            <a:r>
              <a:rPr lang="en-ZW" sz="3200" b="1" u="sng" dirty="0" smtClean="0">
                <a:solidFill>
                  <a:srgbClr val="FF0000"/>
                </a:solidFill>
              </a:rPr>
              <a:t>under section 107 of </a:t>
            </a:r>
            <a:r>
              <a:rPr lang="en-ZW" sz="3200" b="1" u="sng" dirty="0" err="1" smtClean="0">
                <a:solidFill>
                  <a:srgbClr val="FF0000"/>
                </a:solidFill>
              </a:rPr>
              <a:t>CrPC</a:t>
            </a:r>
            <a:r>
              <a:rPr lang="en-ZW" sz="2400" b="1" u="sng" dirty="0" smtClean="0">
                <a:solidFill>
                  <a:srgbClr val="FF0000"/>
                </a:solidFill>
              </a:rPr>
              <a:t>.</a:t>
            </a:r>
            <a:endParaRPr lang="en-ZW" sz="2400" b="1" u="sng" dirty="0">
              <a:solidFill>
                <a:srgbClr val="FF0000"/>
              </a:solidFill>
            </a:endParaRPr>
          </a:p>
        </p:txBody>
      </p:sp>
      <p:sp>
        <p:nvSpPr>
          <p:cNvPr id="3" name="Content Placeholder 2"/>
          <p:cNvSpPr>
            <a:spLocks noGrp="1"/>
          </p:cNvSpPr>
          <p:nvPr>
            <p:ph idx="1"/>
          </p:nvPr>
        </p:nvSpPr>
        <p:spPr>
          <a:xfrm>
            <a:off x="1386782" y="2065996"/>
            <a:ext cx="8596668" cy="3880773"/>
          </a:xfrm>
        </p:spPr>
        <p:txBody>
          <a:bodyPr/>
          <a:lstStyle/>
          <a:p>
            <a:r>
              <a:rPr lang="en-ZW" sz="2400" b="1" dirty="0" smtClean="0">
                <a:solidFill>
                  <a:schemeClr val="tx1"/>
                </a:solidFill>
              </a:rPr>
              <a:t>The mere pendency of a Civil Suit regarding the subject matter of dispute will not deprive the jurisdiction of the Executive Magistrate to take action U/s 145 </a:t>
            </a:r>
            <a:r>
              <a:rPr lang="en-ZW" sz="2400" b="1" dirty="0" err="1" smtClean="0">
                <a:solidFill>
                  <a:schemeClr val="tx1"/>
                </a:solidFill>
              </a:rPr>
              <a:t>Cr.P.C</a:t>
            </a:r>
            <a:r>
              <a:rPr lang="en-ZW" sz="2400" b="1" dirty="0" smtClean="0">
                <a:solidFill>
                  <a:schemeClr val="tx1"/>
                </a:solidFill>
              </a:rPr>
              <a:t>. Simultaneous proceedings U/s 107 </a:t>
            </a:r>
            <a:r>
              <a:rPr lang="en-ZW" sz="2400" b="1" dirty="0" err="1" smtClean="0">
                <a:solidFill>
                  <a:schemeClr val="tx1"/>
                </a:solidFill>
              </a:rPr>
              <a:t>Cr.P.C</a:t>
            </a:r>
            <a:r>
              <a:rPr lang="en-ZW" sz="2400" b="1" dirty="0" smtClean="0">
                <a:solidFill>
                  <a:schemeClr val="tx1"/>
                </a:solidFill>
              </a:rPr>
              <a:t>. &amp; 145 </a:t>
            </a:r>
            <a:r>
              <a:rPr lang="en-ZW" sz="2400" b="1" dirty="0" err="1" smtClean="0">
                <a:solidFill>
                  <a:schemeClr val="tx1"/>
                </a:solidFill>
              </a:rPr>
              <a:t>Cr.P.C</a:t>
            </a:r>
            <a:r>
              <a:rPr lang="en-ZW" sz="2400" b="1" dirty="0" smtClean="0">
                <a:solidFill>
                  <a:schemeClr val="tx1"/>
                </a:solidFill>
              </a:rPr>
              <a:t> between the same parties not barred.</a:t>
            </a:r>
          </a:p>
          <a:p>
            <a:endParaRPr lang="en-ZW" dirty="0"/>
          </a:p>
        </p:txBody>
      </p:sp>
    </p:spTree>
  </p:cSld>
  <p:clrMapOvr>
    <a:masterClrMapping/>
  </p:clrMapOvr>
  <p:transition>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4796" y="253601"/>
            <a:ext cx="8596668" cy="849986"/>
          </a:xfrm>
        </p:spPr>
        <p:txBody>
          <a:bodyPr>
            <a:normAutofit fontScale="90000"/>
          </a:bodyPr>
          <a:lstStyle/>
          <a:p>
            <a:pPr algn="ctr"/>
            <a:r>
              <a:rPr lang="en-ZW" sz="3100" b="1" u="sng" dirty="0" smtClean="0">
                <a:solidFill>
                  <a:srgbClr val="FF0000"/>
                </a:solidFill>
              </a:rPr>
              <a:t>Preventive arrest only when peace is </a:t>
            </a:r>
            <a:br>
              <a:rPr lang="en-ZW" sz="3100" b="1" u="sng" dirty="0" smtClean="0">
                <a:solidFill>
                  <a:srgbClr val="FF0000"/>
                </a:solidFill>
              </a:rPr>
            </a:br>
            <a:r>
              <a:rPr lang="en-ZW" sz="3100" b="1" u="sng" dirty="0" smtClean="0">
                <a:solidFill>
                  <a:srgbClr val="FF0000"/>
                </a:solidFill>
              </a:rPr>
              <a:t>in imminent danger: Supreme Court.</a:t>
            </a:r>
            <a:r>
              <a:rPr lang="en-ZW" dirty="0" smtClean="0"/>
              <a:t/>
            </a:r>
            <a:br>
              <a:rPr lang="en-ZW" dirty="0" smtClean="0"/>
            </a:br>
            <a:endParaRPr lang="en-ZW" dirty="0"/>
          </a:p>
        </p:txBody>
      </p:sp>
      <p:sp>
        <p:nvSpPr>
          <p:cNvPr id="3" name="Content Placeholder 2"/>
          <p:cNvSpPr>
            <a:spLocks noGrp="1"/>
          </p:cNvSpPr>
          <p:nvPr>
            <p:ph idx="1"/>
          </p:nvPr>
        </p:nvSpPr>
        <p:spPr>
          <a:xfrm>
            <a:off x="0" y="1123407"/>
            <a:ext cx="12192000" cy="5545407"/>
          </a:xfrm>
        </p:spPr>
        <p:txBody>
          <a:bodyPr>
            <a:noAutofit/>
          </a:bodyPr>
          <a:lstStyle/>
          <a:p>
            <a:r>
              <a:rPr lang="en-ZW" b="1" dirty="0" smtClean="0">
                <a:solidFill>
                  <a:schemeClr val="tx1"/>
                </a:solidFill>
              </a:rPr>
              <a:t>Otherwise, it could be deemed violation of fundamental rights</a:t>
            </a:r>
          </a:p>
          <a:p>
            <a:r>
              <a:rPr lang="en-ZW" b="1" dirty="0" smtClean="0">
                <a:solidFill>
                  <a:schemeClr val="tx1"/>
                </a:solidFill>
              </a:rPr>
              <a:t>Even as the correctness of the preventive custody of social activist Anna </a:t>
            </a:r>
            <a:r>
              <a:rPr lang="en-ZW" b="1" dirty="0" err="1" smtClean="0">
                <a:solidFill>
                  <a:schemeClr val="tx1"/>
                </a:solidFill>
              </a:rPr>
              <a:t>Hazare</a:t>
            </a:r>
            <a:r>
              <a:rPr lang="en-ZW" b="1" dirty="0" smtClean="0">
                <a:solidFill>
                  <a:schemeClr val="tx1"/>
                </a:solidFill>
              </a:rPr>
              <a:t> under Section 151 of the Criminal Procedure Code is being questioned</a:t>
            </a:r>
            <a:r>
              <a:rPr lang="en-ZW" b="1" i="1" u="sng" dirty="0" smtClean="0">
                <a:solidFill>
                  <a:schemeClr val="tx1"/>
                </a:solidFill>
              </a:rPr>
              <a:t>, </a:t>
            </a:r>
            <a:r>
              <a:rPr lang="en-ZW" b="1" i="1" u="sng" dirty="0" smtClean="0">
                <a:solidFill>
                  <a:srgbClr val="FF0000"/>
                </a:solidFill>
              </a:rPr>
              <a:t>the Supreme Court has cautioned the police to invoke this provision only when there is an imminent danger to the peace or likelihood of breach of peace under Section 107 </a:t>
            </a:r>
            <a:r>
              <a:rPr lang="en-ZW" b="1" i="1" u="sng" dirty="0" err="1" smtClean="0">
                <a:solidFill>
                  <a:srgbClr val="FF0000"/>
                </a:solidFill>
              </a:rPr>
              <a:t>Cr.PC</a:t>
            </a:r>
            <a:r>
              <a:rPr lang="en-ZW" b="1" i="1" u="sng" dirty="0" smtClean="0">
                <a:solidFill>
                  <a:srgbClr val="FF0000"/>
                </a:solidFill>
              </a:rPr>
              <a:t>. </a:t>
            </a:r>
            <a:r>
              <a:rPr lang="en-ZW" b="1" dirty="0" smtClean="0">
                <a:solidFill>
                  <a:schemeClr val="tx1"/>
                </a:solidFill>
              </a:rPr>
              <a:t>Such a preventive arrest could be made only if it “appears to the police officer concerned that the commission of an offence cannot otherwise be prevented,” said a Bench of Justices P. </a:t>
            </a:r>
            <a:r>
              <a:rPr lang="en-ZW" b="1" dirty="0" err="1" smtClean="0">
                <a:solidFill>
                  <a:schemeClr val="tx1"/>
                </a:solidFill>
              </a:rPr>
              <a:t>Sathasivam</a:t>
            </a:r>
            <a:r>
              <a:rPr lang="en-ZW" b="1" dirty="0" smtClean="0">
                <a:solidFill>
                  <a:schemeClr val="tx1"/>
                </a:solidFill>
              </a:rPr>
              <a:t> and B.S. </a:t>
            </a:r>
            <a:r>
              <a:rPr lang="en-ZW" b="1" dirty="0" err="1" smtClean="0">
                <a:solidFill>
                  <a:schemeClr val="tx1"/>
                </a:solidFill>
              </a:rPr>
              <a:t>Chauhan</a:t>
            </a:r>
            <a:endParaRPr lang="en-ZW" b="1" dirty="0" smtClean="0">
              <a:solidFill>
                <a:schemeClr val="tx1"/>
              </a:solidFill>
            </a:endParaRPr>
          </a:p>
          <a:p>
            <a:r>
              <a:rPr lang="en-ZW" b="1" dirty="0" smtClean="0">
                <a:solidFill>
                  <a:schemeClr val="tx1"/>
                </a:solidFill>
              </a:rPr>
              <a:t>Writing the judgment, Justice </a:t>
            </a:r>
            <a:r>
              <a:rPr lang="en-ZW" b="1" dirty="0" err="1" smtClean="0">
                <a:solidFill>
                  <a:schemeClr val="tx1"/>
                </a:solidFill>
              </a:rPr>
              <a:t>Chauhan</a:t>
            </a:r>
            <a:r>
              <a:rPr lang="en-ZW" b="1" dirty="0" smtClean="0">
                <a:solidFill>
                  <a:schemeClr val="tx1"/>
                </a:solidFill>
              </a:rPr>
              <a:t> pointed out that Section 151 </a:t>
            </a:r>
            <a:r>
              <a:rPr lang="en-ZW" b="1" dirty="0" err="1" smtClean="0">
                <a:solidFill>
                  <a:schemeClr val="tx1"/>
                </a:solidFill>
              </a:rPr>
              <a:t>Cr.PC</a:t>
            </a:r>
            <a:r>
              <a:rPr lang="en-ZW" b="1" dirty="0" smtClean="0">
                <a:solidFill>
                  <a:schemeClr val="tx1"/>
                </a:solidFill>
              </a:rPr>
              <a:t> “lays down conditions” and “expressly lays down the requirements for exercise of the power to arrest without an order from a magistrate and without a warrant”. But, the Bench said, “if these conditions are not fulfilled and a person is arrested under Section 151 </a:t>
            </a:r>
            <a:r>
              <a:rPr lang="en-ZW" b="1" dirty="0" err="1" smtClean="0">
                <a:solidFill>
                  <a:schemeClr val="tx1"/>
                </a:solidFill>
              </a:rPr>
              <a:t>Cr.PC</a:t>
            </a:r>
            <a:r>
              <a:rPr lang="en-ZW" b="1" dirty="0" smtClean="0">
                <a:solidFill>
                  <a:schemeClr val="tx1"/>
                </a:solidFill>
              </a:rPr>
              <a:t>, the arresting authority may be exposed to proceedings under the law for violating the fundamental rights inherent under Articles 21 and 21 of the Constitution”.</a:t>
            </a:r>
          </a:p>
          <a:p>
            <a:r>
              <a:rPr lang="en-ZW" b="1" dirty="0" smtClean="0">
                <a:solidFill>
                  <a:schemeClr val="tx1"/>
                </a:solidFill>
              </a:rPr>
              <a:t>The object of Sections 107 and 151 is </a:t>
            </a:r>
            <a:r>
              <a:rPr lang="en-ZW" b="1" i="1" u="sng" dirty="0" smtClean="0">
                <a:solidFill>
                  <a:srgbClr val="FF0000"/>
                </a:solidFill>
              </a:rPr>
              <a:t>“preventive justice and not punitive. Section 151 should be invoked only when there is an imminent danger to peace or a likelihood of breach of peace under Section 107. </a:t>
            </a:r>
            <a:r>
              <a:rPr lang="en-ZW" b="1" dirty="0" smtClean="0">
                <a:solidFill>
                  <a:schemeClr val="tx1"/>
                </a:solidFill>
              </a:rPr>
              <a:t>An arrest under Section 151 can be supported when the person to be arrested designs to commit a cognisable offence. A further condition for the exercise of such power, which must also be fulfilled, is that the arrest should be made only if it appears to the police officer concerned that the commission of the offence cannot otherwise be prevented.”</a:t>
            </a:r>
          </a:p>
          <a:p>
            <a:endParaRPr lang="en-ZW" b="1" dirty="0"/>
          </a:p>
        </p:txBody>
      </p:sp>
    </p:spTree>
  </p:cSld>
  <p:clrMapOvr>
    <a:masterClrMapping/>
  </p:clrMapOvr>
  <p:transition>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845" y="246994"/>
            <a:ext cx="8596668" cy="1320800"/>
          </a:xfrm>
        </p:spPr>
        <p:txBody>
          <a:bodyPr>
            <a:normAutofit fontScale="90000"/>
          </a:bodyPr>
          <a:lstStyle/>
          <a:p>
            <a:pPr algn="ctr"/>
            <a:r>
              <a:rPr lang="en-ZW" b="1" u="sng" dirty="0" smtClean="0">
                <a:solidFill>
                  <a:srgbClr val="FF0000"/>
                </a:solidFill>
              </a:rPr>
              <a:t>Preventive arrest only when peace is in imminent danger: Supreme Court</a:t>
            </a:r>
            <a:r>
              <a:rPr lang="en-ZW" dirty="0" smtClean="0"/>
              <a:t/>
            </a:r>
            <a:br>
              <a:rPr lang="en-ZW" dirty="0" smtClean="0"/>
            </a:br>
            <a:endParaRPr lang="en-ZW" dirty="0"/>
          </a:p>
        </p:txBody>
      </p:sp>
      <p:sp>
        <p:nvSpPr>
          <p:cNvPr id="3" name="Content Placeholder 2"/>
          <p:cNvSpPr>
            <a:spLocks noGrp="1"/>
          </p:cNvSpPr>
          <p:nvPr>
            <p:ph idx="1"/>
          </p:nvPr>
        </p:nvSpPr>
        <p:spPr>
          <a:xfrm>
            <a:off x="1276424" y="1616642"/>
            <a:ext cx="9444128" cy="4390020"/>
          </a:xfrm>
        </p:spPr>
        <p:txBody>
          <a:bodyPr>
            <a:normAutofit/>
          </a:bodyPr>
          <a:lstStyle/>
          <a:p>
            <a:r>
              <a:rPr lang="en-ZW" b="1" dirty="0" smtClean="0">
                <a:solidFill>
                  <a:schemeClr val="tx1"/>
                </a:solidFill>
              </a:rPr>
              <a:t>The Bench said: </a:t>
            </a:r>
            <a:r>
              <a:rPr lang="en-ZW" b="1" i="1" u="sng" dirty="0" smtClean="0">
                <a:solidFill>
                  <a:srgbClr val="FF0000"/>
                </a:solidFill>
              </a:rPr>
              <a:t>“The jurisdiction vested in a magistrate to act under Section 107 is to be exercised in an emergent situation only.”</a:t>
            </a:r>
          </a:p>
          <a:p>
            <a:r>
              <a:rPr lang="en-ZW" b="1" dirty="0" smtClean="0">
                <a:solidFill>
                  <a:schemeClr val="tx1"/>
                </a:solidFill>
              </a:rPr>
              <a:t>Order set aside</a:t>
            </a:r>
          </a:p>
          <a:p>
            <a:r>
              <a:rPr lang="en-ZW" b="1" dirty="0" smtClean="0">
                <a:solidFill>
                  <a:schemeClr val="tx1"/>
                </a:solidFill>
              </a:rPr>
              <a:t>In the instant case, </a:t>
            </a:r>
            <a:r>
              <a:rPr lang="en-ZW" b="1" dirty="0" err="1" smtClean="0">
                <a:solidFill>
                  <a:schemeClr val="tx1"/>
                </a:solidFill>
              </a:rPr>
              <a:t>Virender</a:t>
            </a:r>
            <a:r>
              <a:rPr lang="en-ZW" b="1" dirty="0" smtClean="0">
                <a:solidFill>
                  <a:schemeClr val="tx1"/>
                </a:solidFill>
              </a:rPr>
              <a:t> Kumar and two other police officials were directed by the Delhi High Court to pay a compensation of Rs.25,000 each to </a:t>
            </a:r>
            <a:r>
              <a:rPr lang="en-ZW" b="1" dirty="0" err="1" smtClean="0">
                <a:solidFill>
                  <a:schemeClr val="tx1"/>
                </a:solidFill>
              </a:rPr>
              <a:t>Sanjeev</a:t>
            </a:r>
            <a:r>
              <a:rPr lang="en-ZW" b="1" dirty="0" smtClean="0">
                <a:solidFill>
                  <a:schemeClr val="tx1"/>
                </a:solidFill>
              </a:rPr>
              <a:t> Kumar Singh and </a:t>
            </a:r>
            <a:r>
              <a:rPr lang="en-ZW" b="1" dirty="0" err="1" smtClean="0">
                <a:solidFill>
                  <a:schemeClr val="tx1"/>
                </a:solidFill>
              </a:rPr>
              <a:t>Dalip</a:t>
            </a:r>
            <a:r>
              <a:rPr lang="en-ZW" b="1" dirty="0" smtClean="0">
                <a:solidFill>
                  <a:schemeClr val="tx1"/>
                </a:solidFill>
              </a:rPr>
              <a:t> Gupta for having taken them into preventive custody under Section 151 </a:t>
            </a:r>
            <a:r>
              <a:rPr lang="en-ZW" b="1" dirty="0" err="1" smtClean="0">
                <a:solidFill>
                  <a:schemeClr val="tx1"/>
                </a:solidFill>
              </a:rPr>
              <a:t>Cr.PC</a:t>
            </a:r>
            <a:r>
              <a:rPr lang="en-ZW" b="1" dirty="0" smtClean="0">
                <a:solidFill>
                  <a:schemeClr val="tx1"/>
                </a:solidFill>
              </a:rPr>
              <a:t> after the CBI submitted a report. The present appeal by </a:t>
            </a:r>
            <a:r>
              <a:rPr lang="en-ZW" b="1" dirty="0" err="1" smtClean="0">
                <a:solidFill>
                  <a:schemeClr val="tx1"/>
                </a:solidFill>
              </a:rPr>
              <a:t>Rajender</a:t>
            </a:r>
            <a:r>
              <a:rPr lang="en-ZW" b="1" dirty="0" smtClean="0">
                <a:solidFill>
                  <a:schemeClr val="tx1"/>
                </a:solidFill>
              </a:rPr>
              <a:t> Singh </a:t>
            </a:r>
            <a:r>
              <a:rPr lang="en-ZW" b="1" dirty="0" err="1" smtClean="0">
                <a:solidFill>
                  <a:schemeClr val="tx1"/>
                </a:solidFill>
              </a:rPr>
              <a:t>Pathanian</a:t>
            </a:r>
            <a:r>
              <a:rPr lang="en-ZW" b="1" dirty="0" smtClean="0">
                <a:solidFill>
                  <a:schemeClr val="tx1"/>
                </a:solidFill>
              </a:rPr>
              <a:t>, who conducted the enquiry, is directed against this order.</a:t>
            </a:r>
          </a:p>
          <a:p>
            <a:r>
              <a:rPr lang="en-ZW" b="1" dirty="0" smtClean="0">
                <a:solidFill>
                  <a:schemeClr val="tx1"/>
                </a:solidFill>
              </a:rPr>
              <a:t>The Bench set aside the impugned order on the grounds that the High Court had passed the order merely on the basis of a status report from the CBI without hearing any of the persons against whom the allegations of abuse of power had been made.</a:t>
            </a:r>
          </a:p>
          <a:p>
            <a:endParaRPr lang="en-ZW" dirty="0"/>
          </a:p>
        </p:txBody>
      </p:sp>
    </p:spTree>
  </p:cSld>
  <p:clrMapOvr>
    <a:masterClrMapping/>
  </p:clrMapOvr>
  <p:transition>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1734" y="294289"/>
            <a:ext cx="8596668" cy="1320800"/>
          </a:xfrm>
        </p:spPr>
        <p:txBody>
          <a:bodyPr>
            <a:noAutofit/>
          </a:bodyPr>
          <a:lstStyle/>
          <a:p>
            <a:pPr algn="ctr"/>
            <a:r>
              <a:rPr lang="en-ZW" sz="2800" b="1" u="sng" dirty="0" smtClean="0">
                <a:solidFill>
                  <a:srgbClr val="FF0000"/>
                </a:solidFill>
              </a:rPr>
              <a:t>Section 108 – Security for good behaviour from persons disseminating seditious matters</a:t>
            </a:r>
            <a:r>
              <a:rPr lang="en-ZW" b="1" u="sng" dirty="0" smtClean="0">
                <a:solidFill>
                  <a:srgbClr val="FF0000"/>
                </a:solidFill>
              </a:rPr>
              <a:t/>
            </a:r>
            <a:br>
              <a:rPr lang="en-ZW" b="1" u="sng" dirty="0" smtClean="0">
                <a:solidFill>
                  <a:srgbClr val="FF0000"/>
                </a:solidFill>
              </a:rPr>
            </a:br>
            <a:endParaRPr lang="en-ZW" sz="2800" u="sng" dirty="0">
              <a:solidFill>
                <a:srgbClr val="FF0000"/>
              </a:solidFill>
            </a:endParaRPr>
          </a:p>
        </p:txBody>
      </p:sp>
      <p:sp>
        <p:nvSpPr>
          <p:cNvPr id="3" name="Content Placeholder 2"/>
          <p:cNvSpPr>
            <a:spLocks noGrp="1"/>
          </p:cNvSpPr>
          <p:nvPr>
            <p:ph idx="1"/>
          </p:nvPr>
        </p:nvSpPr>
        <p:spPr>
          <a:xfrm>
            <a:off x="850755" y="1514840"/>
            <a:ext cx="10216638" cy="4759835"/>
          </a:xfrm>
        </p:spPr>
        <p:txBody>
          <a:bodyPr>
            <a:noAutofit/>
          </a:bodyPr>
          <a:lstStyle/>
          <a:p>
            <a:pPr fontAlgn="base"/>
            <a:r>
              <a:rPr lang="en-ZW" b="1" u="sng" dirty="0" smtClean="0">
                <a:solidFill>
                  <a:schemeClr val="tx1"/>
                </a:solidFill>
              </a:rPr>
              <a:t>Section 108 – Security for good behaviour from persons disseminating seditious matters</a:t>
            </a:r>
            <a:endParaRPr lang="en-ZW" sz="2400" b="1" dirty="0" smtClean="0">
              <a:solidFill>
                <a:schemeClr val="tx1"/>
              </a:solidFill>
            </a:endParaRPr>
          </a:p>
          <a:p>
            <a:pPr lvl="0" fontAlgn="base"/>
            <a:r>
              <a:rPr lang="en-ZW" b="1" dirty="0" smtClean="0">
                <a:solidFill>
                  <a:schemeClr val="tx1"/>
                </a:solidFill>
              </a:rPr>
              <a:t>When an Executive Magistrate receives information that there is within his local jurisdiction any person who, within or without such jurisdiction.-</a:t>
            </a:r>
          </a:p>
          <a:p>
            <a:pPr lvl="0" fontAlgn="base"/>
            <a:r>
              <a:rPr lang="en-ZW" sz="2000" b="1" i="1" u="sng" dirty="0" smtClean="0">
                <a:solidFill>
                  <a:srgbClr val="FF0000"/>
                </a:solidFill>
              </a:rPr>
              <a:t>either orally or in writing or in any other manner, intentionally disseminates or attempts to disseminate or abets the dissemination of.-</a:t>
            </a:r>
            <a:endParaRPr lang="en-ZW" sz="2400" b="1" i="1" u="sng" dirty="0" smtClean="0">
              <a:solidFill>
                <a:srgbClr val="FF0000"/>
              </a:solidFill>
            </a:endParaRPr>
          </a:p>
          <a:p>
            <a:pPr lvl="2" fontAlgn="base"/>
            <a:r>
              <a:rPr lang="en-ZW" sz="1800" b="1" dirty="0" smtClean="0">
                <a:solidFill>
                  <a:schemeClr val="tx1"/>
                </a:solidFill>
              </a:rPr>
              <a:t>any matter the publication of which is punishable under section 124A or section 153A or section 153B or section 295A of the Indian Penal Code (45 of 1860), or</a:t>
            </a:r>
            <a:endParaRPr lang="en-ZW" sz="2400" b="1" dirty="0" smtClean="0">
              <a:solidFill>
                <a:schemeClr val="tx1"/>
              </a:solidFill>
            </a:endParaRPr>
          </a:p>
          <a:p>
            <a:pPr lvl="2" fontAlgn="base"/>
            <a:r>
              <a:rPr lang="en-ZW" sz="1800" b="1" dirty="0" smtClean="0">
                <a:solidFill>
                  <a:schemeClr val="tx1"/>
                </a:solidFill>
              </a:rPr>
              <a:t>any matter concerning a Judge acting or purporting to act in the discharge of his official duties which amounts to criminal intimidation or defamation under the Indian Penal Code.    seditious</a:t>
            </a:r>
          </a:p>
          <a:p>
            <a:pPr lvl="2" fontAlgn="base"/>
            <a:r>
              <a:rPr lang="en-ZW" sz="1800" b="1" dirty="0" smtClean="0">
                <a:solidFill>
                  <a:schemeClr val="tx1"/>
                </a:solidFill>
              </a:rPr>
              <a:t>N.B</a:t>
            </a:r>
            <a:r>
              <a:rPr lang="en-ZW" sz="1600" b="1" dirty="0" smtClean="0">
                <a:solidFill>
                  <a:schemeClr val="tx1"/>
                </a:solidFill>
              </a:rPr>
              <a:t>.- </a:t>
            </a:r>
            <a:r>
              <a:rPr lang="en-ZW" sz="2000" b="1" dirty="0" smtClean="0">
                <a:solidFill>
                  <a:schemeClr val="tx1"/>
                </a:solidFill>
              </a:rPr>
              <a:t>seditious meaning– [adjective]- subversive, treasonable, rebellious, disloyal.</a:t>
            </a:r>
            <a:endParaRPr lang="en-ZW" sz="2400" b="1" dirty="0" smtClean="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457" y="325820"/>
            <a:ext cx="10439157" cy="1320800"/>
          </a:xfrm>
        </p:spPr>
        <p:txBody>
          <a:bodyPr>
            <a:normAutofit/>
          </a:bodyPr>
          <a:lstStyle/>
          <a:p>
            <a:r>
              <a:rPr lang="en-ZW" b="1" u="sng" dirty="0" smtClean="0">
                <a:solidFill>
                  <a:srgbClr val="FF0000"/>
                </a:solidFill>
              </a:rPr>
              <a:t>Section 108 – Security for good behaviour from persons disseminating seditious matters</a:t>
            </a:r>
            <a:endParaRPr lang="en-ZW" dirty="0"/>
          </a:p>
        </p:txBody>
      </p:sp>
      <p:sp>
        <p:nvSpPr>
          <p:cNvPr id="3" name="Content Placeholder 2"/>
          <p:cNvSpPr>
            <a:spLocks noGrp="1"/>
          </p:cNvSpPr>
          <p:nvPr>
            <p:ph idx="1"/>
          </p:nvPr>
        </p:nvSpPr>
        <p:spPr>
          <a:xfrm>
            <a:off x="756161" y="1813748"/>
            <a:ext cx="10500418" cy="4523990"/>
          </a:xfrm>
        </p:spPr>
        <p:txBody>
          <a:bodyPr>
            <a:normAutofit/>
          </a:bodyPr>
          <a:lstStyle/>
          <a:p>
            <a:pPr fontAlgn="base"/>
            <a:r>
              <a:rPr lang="en-ZW" b="1" i="1" u="sng" dirty="0" smtClean="0">
                <a:solidFill>
                  <a:srgbClr val="FF0000"/>
                </a:solidFill>
              </a:rPr>
              <a:t>makes, produces, publishes or keeps for sale, imports, exports, conveys, sells, lets to hire, distributes, publicly exhibits or in any other manner puts in circulation any obscene matter such as is referred to in section 292 of the Indian Penal Code (45 of 1860), </a:t>
            </a:r>
          </a:p>
          <a:p>
            <a:pPr fontAlgn="base"/>
            <a:r>
              <a:rPr lang="en-ZW" b="1" i="1" u="sng" dirty="0" smtClean="0">
                <a:solidFill>
                  <a:srgbClr val="FF0000"/>
                </a:solidFill>
              </a:rPr>
              <a:t>      </a:t>
            </a:r>
            <a:r>
              <a:rPr lang="en-ZW" b="1" dirty="0" smtClean="0">
                <a:solidFill>
                  <a:schemeClr val="tx1"/>
                </a:solidFill>
              </a:rPr>
              <a:t>and the magistrate is of opinion that there is sufficient ground for proceeding, the Magistrate may, in the manner hereinafter provided, require such person to show cause </a:t>
            </a:r>
            <a:r>
              <a:rPr lang="en-ZW" b="1" i="1" u="sng" dirty="0" smtClean="0">
                <a:solidFill>
                  <a:srgbClr val="FF0000"/>
                </a:solidFill>
              </a:rPr>
              <a:t>why he should not be ordered to execute a bond, with or without sureties, for his good behaviour for such period, not exceeding one year, as the Magistrate thinks fit.</a:t>
            </a:r>
            <a:endParaRPr lang="en-ZW" sz="2400" b="1" i="1" u="sng" dirty="0" smtClean="0">
              <a:solidFill>
                <a:srgbClr val="FF0000"/>
              </a:solidFill>
            </a:endParaRPr>
          </a:p>
          <a:p>
            <a:pPr lvl="0" fontAlgn="base"/>
            <a:r>
              <a:rPr lang="en-ZW" b="1" dirty="0" smtClean="0">
                <a:solidFill>
                  <a:schemeClr val="tx1"/>
                </a:solidFill>
              </a:rPr>
              <a:t>No proceeding shall be taken under this section against the editor, proprietor, printer or publisher of any publication registered under, and edited, printed and published in conformity with, </a:t>
            </a:r>
            <a:r>
              <a:rPr lang="en-ZW" b="1" u="sng" dirty="0" smtClean="0">
                <a:solidFill>
                  <a:schemeClr val="tx1"/>
                </a:solidFill>
              </a:rPr>
              <a:t>the rules laid down in the Press and Registration of Books Act, 1867 (25 of 1867), </a:t>
            </a:r>
            <a:r>
              <a:rPr lang="en-ZW" b="1" dirty="0" smtClean="0">
                <a:solidFill>
                  <a:schemeClr val="tx1"/>
                </a:solidFill>
              </a:rPr>
              <a:t>with reference to any matter contained in such publication except by the order or under the authority of the State Government or some officer empowered by the State Government in this behalf.</a:t>
            </a:r>
          </a:p>
          <a:p>
            <a:endParaRPr lang="en-ZW"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093" y="215462"/>
            <a:ext cx="8596668" cy="1320800"/>
          </a:xfrm>
        </p:spPr>
        <p:txBody>
          <a:bodyPr>
            <a:normAutofit fontScale="90000"/>
          </a:bodyPr>
          <a:lstStyle/>
          <a:p>
            <a:pPr algn="ctr"/>
            <a:r>
              <a:rPr lang="en-ZW" b="1" u="sng" dirty="0" smtClean="0">
                <a:solidFill>
                  <a:srgbClr val="FF0000"/>
                </a:solidFill>
              </a:rPr>
              <a:t>Section 109 – Security for good behaviour from suspected persons</a:t>
            </a:r>
            <a:br>
              <a:rPr lang="en-ZW" b="1" u="sng" dirty="0" smtClean="0">
                <a:solidFill>
                  <a:srgbClr val="FF0000"/>
                </a:solidFill>
              </a:rPr>
            </a:br>
            <a:endParaRPr lang="en-ZW" u="sng" dirty="0">
              <a:solidFill>
                <a:srgbClr val="FF0000"/>
              </a:solidFill>
            </a:endParaRPr>
          </a:p>
        </p:txBody>
      </p:sp>
      <p:sp>
        <p:nvSpPr>
          <p:cNvPr id="3" name="Content Placeholder 2"/>
          <p:cNvSpPr>
            <a:spLocks noGrp="1"/>
          </p:cNvSpPr>
          <p:nvPr>
            <p:ph idx="1"/>
          </p:nvPr>
        </p:nvSpPr>
        <p:spPr>
          <a:xfrm>
            <a:off x="1008409" y="1564390"/>
            <a:ext cx="9786015" cy="4852176"/>
          </a:xfrm>
        </p:spPr>
        <p:txBody>
          <a:bodyPr>
            <a:noAutofit/>
          </a:bodyPr>
          <a:lstStyle/>
          <a:p>
            <a:pPr fontAlgn="base"/>
            <a:r>
              <a:rPr lang="en-ZW" sz="2400" b="1" dirty="0" smtClean="0">
                <a:solidFill>
                  <a:schemeClr val="tx1"/>
                </a:solidFill>
              </a:rPr>
              <a:t>Section 109 – Security for good behaviour from suspected persons</a:t>
            </a:r>
          </a:p>
          <a:p>
            <a:pPr fontAlgn="base"/>
            <a:r>
              <a:rPr lang="en-ZW" sz="2400" b="1" dirty="0" smtClean="0">
                <a:solidFill>
                  <a:schemeClr val="tx1"/>
                </a:solidFill>
              </a:rPr>
              <a:t>When [an Executive Magistrate] receives information that there is </a:t>
            </a:r>
            <a:r>
              <a:rPr lang="en-ZW" sz="2400" b="1" i="1" u="sng" dirty="0" smtClean="0">
                <a:solidFill>
                  <a:srgbClr val="FF0000"/>
                </a:solidFill>
              </a:rPr>
              <a:t>within his local jurisdiction a person taking precautions to conceal his presence and that there is reason to believe that he is doing so with a view to committing a cognizable offence, the Magistrate may, in the manner hereinafter provided,</a:t>
            </a:r>
            <a:r>
              <a:rPr lang="en-ZW" sz="2400" b="1" dirty="0" smtClean="0">
                <a:solidFill>
                  <a:schemeClr val="tx1"/>
                </a:solidFill>
              </a:rPr>
              <a:t> require such person to show cause why he should not be ordered to execute a bond, with or without sureties, for his good behaviour for such period, not exceeding one year, as the Magistrate thinks fit.</a:t>
            </a:r>
          </a:p>
          <a:p>
            <a:r>
              <a:rPr lang="en-ZW" sz="2400" b="1" dirty="0" smtClean="0">
                <a:solidFill>
                  <a:schemeClr val="tx1"/>
                </a:solidFill>
              </a:rPr>
              <a:t/>
            </a:r>
            <a:br>
              <a:rPr lang="en-ZW" sz="2400" b="1" dirty="0" smtClean="0">
                <a:solidFill>
                  <a:schemeClr val="tx1"/>
                </a:solidFill>
              </a:rPr>
            </a:br>
            <a:r>
              <a:rPr lang="en-ZW" dirty="0" smtClean="0">
                <a:solidFill>
                  <a:schemeClr val="tx1"/>
                </a:solidFill>
              </a:rPr>
              <a:t/>
            </a:r>
            <a:br>
              <a:rPr lang="en-ZW" dirty="0" smtClean="0">
                <a:solidFill>
                  <a:schemeClr val="tx1"/>
                </a:solidFill>
              </a:rPr>
            </a:br>
            <a:endParaRPr lang="en-ZW"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3624" y="215462"/>
            <a:ext cx="8596668" cy="1320800"/>
          </a:xfrm>
        </p:spPr>
        <p:txBody>
          <a:bodyPr>
            <a:normAutofit fontScale="90000"/>
          </a:bodyPr>
          <a:lstStyle/>
          <a:p>
            <a:pPr algn="ctr"/>
            <a:r>
              <a:rPr lang="en-ZW" b="1" u="sng" dirty="0" smtClean="0">
                <a:solidFill>
                  <a:srgbClr val="FF0000"/>
                </a:solidFill>
              </a:rPr>
              <a:t>Section 110 – Security for good behaviour from habitual offenders</a:t>
            </a:r>
            <a:r>
              <a:rPr lang="en-ZW" b="1" dirty="0" smtClean="0">
                <a:solidFill>
                  <a:schemeClr val="tx1"/>
                </a:solidFill>
              </a:rPr>
              <a:t/>
            </a:r>
            <a:br>
              <a:rPr lang="en-ZW" b="1" dirty="0" smtClean="0">
                <a:solidFill>
                  <a:schemeClr val="tx1"/>
                </a:solidFill>
              </a:rPr>
            </a:br>
            <a:endParaRPr lang="en-ZW" dirty="0"/>
          </a:p>
        </p:txBody>
      </p:sp>
      <p:sp>
        <p:nvSpPr>
          <p:cNvPr id="3" name="Content Placeholder 2"/>
          <p:cNvSpPr>
            <a:spLocks noGrp="1"/>
          </p:cNvSpPr>
          <p:nvPr>
            <p:ph idx="1"/>
          </p:nvPr>
        </p:nvSpPr>
        <p:spPr>
          <a:xfrm>
            <a:off x="1118767" y="1336015"/>
            <a:ext cx="10164837" cy="5238206"/>
          </a:xfrm>
        </p:spPr>
        <p:txBody>
          <a:bodyPr>
            <a:noAutofit/>
          </a:bodyPr>
          <a:lstStyle/>
          <a:p>
            <a:pPr fontAlgn="base"/>
            <a:r>
              <a:rPr lang="en-ZW" b="1" dirty="0" smtClean="0">
                <a:solidFill>
                  <a:schemeClr val="tx1"/>
                </a:solidFill>
              </a:rPr>
              <a:t>Section 110 – Security for good behaviour from habitual offenders</a:t>
            </a:r>
          </a:p>
          <a:p>
            <a:pPr fontAlgn="base"/>
            <a:r>
              <a:rPr lang="en-ZW" b="1" dirty="0" smtClean="0">
                <a:solidFill>
                  <a:schemeClr val="tx1"/>
                </a:solidFill>
              </a:rPr>
              <a:t>When an Executive Magistrate receives information that there is within his local jurisdiction a person who-</a:t>
            </a:r>
          </a:p>
          <a:p>
            <a:pPr fontAlgn="base">
              <a:buNone/>
            </a:pPr>
            <a:r>
              <a:rPr lang="en-ZW" b="1" dirty="0" smtClean="0">
                <a:solidFill>
                  <a:schemeClr val="tx1"/>
                </a:solidFill>
              </a:rPr>
              <a:t>      (a) is by habit a robber, house-breaker, thief, or forger, or</a:t>
            </a:r>
          </a:p>
          <a:p>
            <a:pPr fontAlgn="base">
              <a:buNone/>
            </a:pPr>
            <a:r>
              <a:rPr lang="en-ZW" b="1" dirty="0" smtClean="0">
                <a:solidFill>
                  <a:schemeClr val="tx1"/>
                </a:solidFill>
              </a:rPr>
              <a:t>      (b) is by habit a receiver of stolen property knowing the same to have been stolen, or</a:t>
            </a:r>
          </a:p>
          <a:p>
            <a:pPr fontAlgn="base">
              <a:buNone/>
            </a:pPr>
            <a:r>
              <a:rPr lang="en-ZW" b="1" dirty="0" smtClean="0">
                <a:solidFill>
                  <a:schemeClr val="tx1"/>
                </a:solidFill>
              </a:rPr>
              <a:t>      (c) habitually protects or harbours thieves, or aids in the concealment of disposal of stolen property, or</a:t>
            </a:r>
          </a:p>
          <a:p>
            <a:pPr fontAlgn="base">
              <a:buNone/>
            </a:pPr>
            <a:r>
              <a:rPr lang="en-ZW" b="1" dirty="0" smtClean="0">
                <a:solidFill>
                  <a:schemeClr val="tx1"/>
                </a:solidFill>
              </a:rPr>
              <a:t>       (d)  habitually commits, or attempts to commit, or abets the Commission of, the offence of kidnapping, abduction, extortion, cheating or mischief, or any offence punishable under Chapter XII of the Indian Penal Code (45 of 1860), or under section 489 A, section 489B, section 489 C or section 489 D of that Code, or</a:t>
            </a:r>
          </a:p>
          <a:p>
            <a:pPr marL="457200" indent="-457200" fontAlgn="base">
              <a:buNone/>
            </a:pPr>
            <a:r>
              <a:rPr lang="en-ZW" sz="2000" b="1" dirty="0" smtClean="0">
                <a:solidFill>
                  <a:schemeClr val="tx1"/>
                </a:solidFill>
              </a:rPr>
              <a:t>     (e) habitually commits, or attempts to commit, or abets the Commission of, offences, involving a breach of the peace, or</a:t>
            </a:r>
            <a:r>
              <a:rPr lang="en-ZW" sz="600" dirty="0" smtClean="0">
                <a:solidFill>
                  <a:schemeClr val="tx1"/>
                </a:solidFill>
              </a:rPr>
              <a:t/>
            </a:r>
            <a:br>
              <a:rPr lang="en-ZW" sz="600" dirty="0" smtClean="0">
                <a:solidFill>
                  <a:schemeClr val="tx1"/>
                </a:solidFill>
              </a:rPr>
            </a:br>
            <a:r>
              <a:rPr lang="en-ZW" sz="800" dirty="0" smtClean="0">
                <a:solidFill>
                  <a:schemeClr val="tx1"/>
                </a:solidFill>
              </a:rPr>
              <a:t/>
            </a:r>
            <a:br>
              <a:rPr lang="en-ZW" sz="800" dirty="0" smtClean="0">
                <a:solidFill>
                  <a:schemeClr val="tx1"/>
                </a:solidFill>
              </a:rPr>
            </a:br>
            <a:r>
              <a:rPr lang="en-ZW" sz="1000" dirty="0" smtClean="0">
                <a:solidFill>
                  <a:schemeClr val="tx1"/>
                </a:solidFill>
              </a:rPr>
              <a:t/>
            </a:r>
            <a:br>
              <a:rPr lang="en-ZW" sz="1000" dirty="0" smtClean="0">
                <a:solidFill>
                  <a:schemeClr val="tx1"/>
                </a:solidFill>
              </a:rPr>
            </a:br>
            <a:r>
              <a:rPr lang="en-ZW" sz="1000" dirty="0" smtClean="0">
                <a:solidFill>
                  <a:schemeClr val="tx1"/>
                </a:solidFill>
              </a:rPr>
              <a:t/>
            </a:r>
            <a:br>
              <a:rPr lang="en-ZW" sz="1000" dirty="0" smtClean="0">
                <a:solidFill>
                  <a:schemeClr val="tx1"/>
                </a:solidFill>
              </a:rPr>
            </a:br>
            <a:endParaRPr lang="en-ZW" sz="1000"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313" y="278524"/>
            <a:ext cx="8986928" cy="1345324"/>
          </a:xfrm>
        </p:spPr>
        <p:txBody>
          <a:bodyPr>
            <a:normAutofit fontScale="90000"/>
          </a:bodyPr>
          <a:lstStyle/>
          <a:p>
            <a:pPr algn="ctr"/>
            <a:r>
              <a:rPr lang="en-ZW" b="1" u="sng" dirty="0" smtClean="0">
                <a:solidFill>
                  <a:srgbClr val="FF0000"/>
                </a:solidFill>
              </a:rPr>
              <a:t>Section 110 – Security for good behaviour from habitual offenders</a:t>
            </a:r>
            <a:r>
              <a:rPr lang="en-ZW" b="1" dirty="0" smtClean="0">
                <a:solidFill>
                  <a:schemeClr val="tx1"/>
                </a:solidFill>
              </a:rPr>
              <a:t/>
            </a:r>
            <a:br>
              <a:rPr lang="en-ZW" b="1" dirty="0" smtClean="0">
                <a:solidFill>
                  <a:schemeClr val="tx1"/>
                </a:solidFill>
              </a:rPr>
            </a:br>
            <a:endParaRPr lang="en-ZW" dirty="0"/>
          </a:p>
        </p:txBody>
      </p:sp>
      <p:sp>
        <p:nvSpPr>
          <p:cNvPr id="3" name="Content Placeholder 2"/>
          <p:cNvSpPr>
            <a:spLocks noGrp="1"/>
          </p:cNvSpPr>
          <p:nvPr>
            <p:ph idx="1"/>
          </p:nvPr>
        </p:nvSpPr>
        <p:spPr>
          <a:xfrm>
            <a:off x="1654796" y="1562137"/>
            <a:ext cx="8623420" cy="4767943"/>
          </a:xfrm>
        </p:spPr>
        <p:txBody>
          <a:bodyPr>
            <a:noAutofit/>
          </a:bodyPr>
          <a:lstStyle/>
          <a:p>
            <a:pPr fontAlgn="base"/>
            <a:r>
              <a:rPr lang="en-ZW" sz="1600" b="1" dirty="0" smtClean="0">
                <a:solidFill>
                  <a:schemeClr val="tx1"/>
                </a:solidFill>
              </a:rPr>
              <a:t>(f) habitually commits, or attempts to commit, or abets the commission of-any offence under one or more of the following Acts, namely:-</a:t>
            </a:r>
          </a:p>
          <a:p>
            <a:pPr fontAlgn="base"/>
            <a:r>
              <a:rPr lang="en-ZW" sz="1600" b="1" dirty="0" smtClean="0">
                <a:solidFill>
                  <a:schemeClr val="tx1"/>
                </a:solidFill>
              </a:rPr>
              <a:t>   (</a:t>
            </a:r>
            <a:r>
              <a:rPr lang="en-ZW" sz="1600" b="1" dirty="0" err="1" smtClean="0">
                <a:solidFill>
                  <a:schemeClr val="tx1"/>
                </a:solidFill>
              </a:rPr>
              <a:t>i</a:t>
            </a:r>
            <a:r>
              <a:rPr lang="en-ZW" sz="1600" b="1" dirty="0" smtClean="0">
                <a:solidFill>
                  <a:schemeClr val="tx1"/>
                </a:solidFill>
              </a:rPr>
              <a:t>)  the Drugs and Cosmetics Act, 1940 (23 of 1940);</a:t>
            </a:r>
          </a:p>
          <a:p>
            <a:pPr fontAlgn="base"/>
            <a:r>
              <a:rPr lang="en-ZW" sz="1600" b="1" dirty="0" smtClean="0">
                <a:solidFill>
                  <a:schemeClr val="tx1"/>
                </a:solidFill>
              </a:rPr>
              <a:t>   (ii)  the Foreign Exchange Regulation Act, 1973 (46 of 1973);</a:t>
            </a:r>
          </a:p>
          <a:p>
            <a:pPr fontAlgn="base"/>
            <a:r>
              <a:rPr lang="en-ZW" sz="1600" b="1" dirty="0" smtClean="0">
                <a:solidFill>
                  <a:schemeClr val="tx1"/>
                </a:solidFill>
              </a:rPr>
              <a:t>   (iii) the Employees’ Provident Funds and Family Pension Fund Act, 1952 (19 of 1952);</a:t>
            </a:r>
          </a:p>
          <a:p>
            <a:pPr fontAlgn="base"/>
            <a:r>
              <a:rPr lang="en-ZW" sz="1600" b="1" dirty="0" smtClean="0">
                <a:solidFill>
                  <a:schemeClr val="tx1"/>
                </a:solidFill>
              </a:rPr>
              <a:t>   (iv) the Prevention of Food Adulteration Act, 1954 (37 of 1954);</a:t>
            </a:r>
          </a:p>
          <a:p>
            <a:pPr fontAlgn="base"/>
            <a:r>
              <a:rPr lang="en-ZW" sz="1600" b="1" dirty="0" smtClean="0">
                <a:solidFill>
                  <a:schemeClr val="tx1"/>
                </a:solidFill>
              </a:rPr>
              <a:t>   (v)  the Essential Commodities Act, 1955 (10 of 1955);</a:t>
            </a:r>
          </a:p>
          <a:p>
            <a:pPr fontAlgn="base"/>
            <a:r>
              <a:rPr lang="en-ZW" sz="1600" b="1" dirty="0" smtClean="0">
                <a:solidFill>
                  <a:schemeClr val="tx1"/>
                </a:solidFill>
              </a:rPr>
              <a:t>   (vi) the Untouchability (Offences) Act, 1955 (22 of 1955);</a:t>
            </a:r>
          </a:p>
          <a:p>
            <a:pPr fontAlgn="base"/>
            <a:r>
              <a:rPr lang="en-ZW" sz="1600" b="1" dirty="0" smtClean="0">
                <a:solidFill>
                  <a:schemeClr val="tx1"/>
                </a:solidFill>
              </a:rPr>
              <a:t>   (vii) the Customs Act, 1962 (52 of 1962);</a:t>
            </a:r>
          </a:p>
          <a:p>
            <a:pPr marL="857250" lvl="1" indent="-400050" fontAlgn="base">
              <a:buNone/>
            </a:pPr>
            <a:r>
              <a:rPr lang="en-ZW" b="1" dirty="0" smtClean="0">
                <a:solidFill>
                  <a:schemeClr val="tx1"/>
                </a:solidFill>
              </a:rPr>
              <a:t> (vii) the Foreigners Act, 1946; or</a:t>
            </a:r>
          </a:p>
        </p:txBody>
      </p:sp>
    </p:spTree>
  </p:cSld>
  <p:clrMapOvr>
    <a:masterClrMapping/>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219200"/>
          </a:xfrm>
        </p:spPr>
        <p:txBody>
          <a:bodyPr>
            <a:normAutofit/>
          </a:bodyPr>
          <a:lstStyle/>
          <a:p>
            <a:pPr algn="ctr"/>
            <a:r>
              <a:rPr lang="en-ZW" b="1" u="sng" dirty="0" smtClean="0">
                <a:solidFill>
                  <a:srgbClr val="FF0000"/>
                </a:solidFill>
              </a:rPr>
              <a:t>Powers and functions of the Revenue Officers as Executive Magistrate</a:t>
            </a:r>
            <a:endParaRPr lang="en-ZW" b="1" u="sng" dirty="0">
              <a:solidFill>
                <a:srgbClr val="FF0000"/>
              </a:solidFill>
            </a:endParaRPr>
          </a:p>
        </p:txBody>
      </p:sp>
      <p:sp>
        <p:nvSpPr>
          <p:cNvPr id="3" name="Content Placeholder 2"/>
          <p:cNvSpPr>
            <a:spLocks noGrp="1"/>
          </p:cNvSpPr>
          <p:nvPr>
            <p:ph idx="1"/>
          </p:nvPr>
        </p:nvSpPr>
        <p:spPr>
          <a:xfrm>
            <a:off x="504497" y="2017986"/>
            <a:ext cx="9743089" cy="4020208"/>
          </a:xfrm>
        </p:spPr>
        <p:txBody>
          <a:bodyPr>
            <a:normAutofit fontScale="85000" lnSpcReduction="20000"/>
          </a:bodyPr>
          <a:lstStyle/>
          <a:p>
            <a:pPr>
              <a:buFont typeface="Wingdings" pitchFamily="2" charset="2"/>
              <a:buChar char="Ø"/>
            </a:pPr>
            <a:r>
              <a:rPr lang="en-ZW" sz="2000" b="1" dirty="0" smtClean="0">
                <a:solidFill>
                  <a:schemeClr val="tx1"/>
                </a:solidFill>
              </a:rPr>
              <a:t>The Law relating to Criminal Procedure Code, 1973  is applicable to all the Criminal Proceedings in India [ except the State of Jammu and Kashmir].</a:t>
            </a:r>
          </a:p>
          <a:p>
            <a:pPr>
              <a:buFont typeface="Wingdings" pitchFamily="2" charset="2"/>
              <a:buChar char="Ø"/>
            </a:pPr>
            <a:r>
              <a:rPr lang="en-ZW" sz="2000" b="1" dirty="0" smtClean="0">
                <a:solidFill>
                  <a:schemeClr val="tx1"/>
                </a:solidFill>
              </a:rPr>
              <a:t>Originally the Criminal Procedure Code was enacted and introduced by  British  regime in 1898 and since then  the Code is amended from time to time.</a:t>
            </a:r>
          </a:p>
          <a:p>
            <a:pPr>
              <a:buFont typeface="Wingdings" pitchFamily="2" charset="2"/>
              <a:buChar char="Ø"/>
            </a:pPr>
            <a:r>
              <a:rPr lang="en-ZW" sz="2000" b="1" dirty="0" smtClean="0">
                <a:solidFill>
                  <a:schemeClr val="tx1"/>
                </a:solidFill>
              </a:rPr>
              <a:t>Apart from several Amendments, the basic structure and provisions of the Criminal Procedure Code 1898, have practically remained unchanged, through the decades and no attempt was made till to have a comprehensive revision till the Central Government set up  the Law Commission in 1955.</a:t>
            </a:r>
          </a:p>
          <a:p>
            <a:pPr>
              <a:buFont typeface="Wingdings" pitchFamily="2" charset="2"/>
              <a:buChar char="Ø"/>
            </a:pPr>
            <a:r>
              <a:rPr lang="en-ZW" sz="2000" b="1" dirty="0" smtClean="0">
                <a:solidFill>
                  <a:schemeClr val="tx1"/>
                </a:solidFill>
              </a:rPr>
              <a:t>The Law Commission submitted its Report in the Year 1969.</a:t>
            </a:r>
          </a:p>
          <a:p>
            <a:pPr>
              <a:buFont typeface="Wingdings" pitchFamily="2" charset="2"/>
              <a:buChar char="Ø"/>
            </a:pPr>
            <a:r>
              <a:rPr lang="en-ZW" sz="2000" b="1" i="1" u="sng" dirty="0" smtClean="0">
                <a:solidFill>
                  <a:srgbClr val="FF0000"/>
                </a:solidFill>
              </a:rPr>
              <a:t>One of the main recommendation of the Law Commission was separation of the  Judiciary from the Executive on all India basis in order to achieve uniformity in this matter throughout India.</a:t>
            </a:r>
          </a:p>
          <a:p>
            <a:pPr>
              <a:buFont typeface="Wingdings" pitchFamily="2" charset="2"/>
              <a:buChar char="Ø"/>
            </a:pPr>
            <a:r>
              <a:rPr lang="en-ZW" sz="2000" b="1" dirty="0" smtClean="0">
                <a:solidFill>
                  <a:schemeClr val="tx1"/>
                </a:solidFill>
              </a:rPr>
              <a:t>Basing on the recommendations of the Law Commission, the Code Criminal Procedure, 1973 was enacted to the whole of India [except the State of Jammu and Kashmir]. It came in to force in the First of April, 1974.</a:t>
            </a:r>
            <a:endParaRPr lang="en-ZW" sz="20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610" y="246993"/>
            <a:ext cx="8596668" cy="1320800"/>
          </a:xfrm>
        </p:spPr>
        <p:txBody>
          <a:bodyPr>
            <a:normAutofit/>
          </a:bodyPr>
          <a:lstStyle/>
          <a:p>
            <a:pPr algn="ctr"/>
            <a:r>
              <a:rPr lang="en-ZW" sz="3200" b="1" u="sng" dirty="0" smtClean="0">
                <a:solidFill>
                  <a:srgbClr val="FF0000"/>
                </a:solidFill>
              </a:rPr>
              <a:t>Section 110 – Security for good behaviour from habitual offenders</a:t>
            </a:r>
            <a:endParaRPr lang="en-ZW" sz="3200" dirty="0"/>
          </a:p>
        </p:txBody>
      </p:sp>
      <p:sp>
        <p:nvSpPr>
          <p:cNvPr id="3" name="Content Placeholder 2"/>
          <p:cNvSpPr>
            <a:spLocks noGrp="1"/>
          </p:cNvSpPr>
          <p:nvPr>
            <p:ph idx="1"/>
          </p:nvPr>
        </p:nvSpPr>
        <p:spPr>
          <a:xfrm>
            <a:off x="1260657" y="1642768"/>
            <a:ext cx="9733763" cy="4616142"/>
          </a:xfrm>
        </p:spPr>
        <p:txBody>
          <a:bodyPr>
            <a:noAutofit/>
          </a:bodyPr>
          <a:lstStyle/>
          <a:p>
            <a:pPr fontAlgn="base"/>
            <a:r>
              <a:rPr lang="en-ZW" sz="2000" b="1" dirty="0" smtClean="0">
                <a:solidFill>
                  <a:schemeClr val="tx1"/>
                </a:solidFill>
              </a:rPr>
              <a:t>(ii) any offence punishable under any other law providing for the prevention of hoarding or profiteering or of adulteration of food or drugs or of corruption, or</a:t>
            </a:r>
          </a:p>
          <a:p>
            <a:r>
              <a:rPr lang="en-ZW" sz="2000" b="1" dirty="0" smtClean="0">
                <a:solidFill>
                  <a:schemeClr val="tx1"/>
                </a:solidFill>
              </a:rPr>
              <a:t>(g) is so desperate and dangerous as to render his being at large without security hazardous to the community,</a:t>
            </a:r>
          </a:p>
          <a:p>
            <a:r>
              <a:rPr lang="en-ZW" sz="2000" b="1" dirty="0" smtClean="0">
                <a:solidFill>
                  <a:schemeClr val="tx1"/>
                </a:solidFill>
              </a:rPr>
              <a:t> such Magistrate may, in the manner hereinafter provided, require such person to show cause why he should not be ordered to execute a bond, with sureties, for his good behaviour for such period, not exceeding three years as the Magistrate thinks fit. </a:t>
            </a:r>
          </a:p>
          <a:p>
            <a:r>
              <a:rPr lang="en-ZW" sz="2000" b="1" dirty="0" smtClean="0">
                <a:solidFill>
                  <a:schemeClr val="tx1"/>
                </a:solidFill>
              </a:rPr>
              <a:t>COMMENTS:-- The Court must have specific facts and must be satisfied that counter petitioner is sure to commit offences mentioned if he is not kept in custody; </a:t>
            </a:r>
            <a:r>
              <a:rPr lang="en-ZW" sz="2000" b="1" i="1" u="sng" dirty="0" err="1" smtClean="0">
                <a:solidFill>
                  <a:schemeClr val="tx1"/>
                </a:solidFill>
              </a:rPr>
              <a:t>Gopalnanchary</a:t>
            </a:r>
            <a:r>
              <a:rPr lang="en-ZW" sz="2000" b="1" i="1" u="sng" dirty="0" smtClean="0">
                <a:solidFill>
                  <a:schemeClr val="tx1"/>
                </a:solidFill>
              </a:rPr>
              <a:t> V. State of Kerala  AIR 1981 SC  674</a:t>
            </a:r>
            <a:r>
              <a:rPr lang="en-ZW" sz="2000" b="1" i="1" u="sng" dirty="0" smtClean="0">
                <a:solidFill>
                  <a:schemeClr val="tx1"/>
                </a:solidFill>
                <a:sym typeface="Wingdings" pitchFamily="2" charset="2"/>
              </a:rPr>
              <a:t> (1980)            Supp 649: 1981SCCrR 338.</a:t>
            </a:r>
            <a:r>
              <a:rPr lang="en-ZW" sz="2000" b="1" i="1" u="sng" dirty="0" smtClean="0">
                <a:solidFill>
                  <a:schemeClr val="tx1"/>
                </a:solidFill>
              </a:rPr>
              <a:t/>
            </a:r>
            <a:br>
              <a:rPr lang="en-ZW" sz="2000" b="1" i="1" u="sng" dirty="0" smtClean="0">
                <a:solidFill>
                  <a:schemeClr val="tx1"/>
                </a:solidFill>
              </a:rPr>
            </a:br>
            <a:endParaRPr lang="en-ZW" sz="2000" b="1" i="1" u="sng" dirty="0" smtClean="0">
              <a:solidFill>
                <a:schemeClr val="tx1"/>
              </a:solidFill>
            </a:endParaRPr>
          </a:p>
          <a:p>
            <a:endParaRPr lang="en-ZW" sz="2000" dirty="0"/>
          </a:p>
        </p:txBody>
      </p:sp>
    </p:spTree>
  </p:cSld>
  <p:clrMapOvr>
    <a:masterClrMapping/>
  </p:clrMapOvr>
  <p:transition>
    <p:strips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9486" y="294290"/>
            <a:ext cx="8596668" cy="1030013"/>
          </a:xfrm>
        </p:spPr>
        <p:txBody>
          <a:bodyPr/>
          <a:lstStyle/>
          <a:p>
            <a:pPr algn="ctr" fontAlgn="base"/>
            <a:r>
              <a:rPr lang="en-ZW" b="1" u="sng" dirty="0" smtClean="0">
                <a:solidFill>
                  <a:srgbClr val="FF0000"/>
                </a:solidFill>
              </a:rPr>
              <a:t>Section 111 – Order to be made</a:t>
            </a:r>
          </a:p>
        </p:txBody>
      </p:sp>
      <p:sp>
        <p:nvSpPr>
          <p:cNvPr id="3" name="Content Placeholder 2"/>
          <p:cNvSpPr>
            <a:spLocks noGrp="1"/>
          </p:cNvSpPr>
          <p:nvPr>
            <p:ph idx="1"/>
          </p:nvPr>
        </p:nvSpPr>
        <p:spPr>
          <a:xfrm>
            <a:off x="804041" y="1434662"/>
            <a:ext cx="9506607" cy="4508939"/>
          </a:xfrm>
        </p:spPr>
        <p:txBody>
          <a:bodyPr>
            <a:normAutofit/>
          </a:bodyPr>
          <a:lstStyle/>
          <a:p>
            <a:pPr fontAlgn="base"/>
            <a:r>
              <a:rPr lang="en-ZW" sz="2800" b="1" dirty="0" smtClean="0"/>
              <a:t>Section 111 – Order to be made</a:t>
            </a:r>
          </a:p>
          <a:p>
            <a:pPr fontAlgn="base"/>
            <a:r>
              <a:rPr lang="en-ZW" sz="2400" b="1" dirty="0" smtClean="0">
                <a:solidFill>
                  <a:schemeClr val="tx1"/>
                </a:solidFill>
              </a:rPr>
              <a:t>When a Magistrate acting under Section 107, Section 108, Section 109 or Section 110</a:t>
            </a:r>
            <a:r>
              <a:rPr lang="en-ZW" sz="2400" b="1" dirty="0" smtClean="0">
                <a:solidFill>
                  <a:srgbClr val="FF0000"/>
                </a:solidFill>
              </a:rPr>
              <a:t>, </a:t>
            </a:r>
            <a:r>
              <a:rPr lang="en-ZW" sz="2400" b="1" i="1" u="sng" dirty="0" smtClean="0">
                <a:solidFill>
                  <a:srgbClr val="FF0000"/>
                </a:solidFill>
              </a:rPr>
              <a:t>deems it necessary to require any person to show cause under such section he shall make an order in writing, setting forth the substance of the information received, the amount of the bond to be executed, the term for which it is to be in force, and the number, character and class of sureties (if any) required.</a:t>
            </a:r>
          </a:p>
        </p:txBody>
      </p:sp>
    </p:spTree>
  </p:cSld>
  <p:clrMapOvr>
    <a:masterClrMapping/>
  </p:clrMapOvr>
  <p:transition>
    <p:strips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419"/>
            <a:ext cx="10763794" cy="1337368"/>
          </a:xfrm>
        </p:spPr>
        <p:txBody>
          <a:bodyPr>
            <a:normAutofit fontScale="90000"/>
          </a:bodyPr>
          <a:lstStyle/>
          <a:p>
            <a:pPr algn="ctr"/>
            <a:r>
              <a:rPr lang="en-ZW" sz="2800" b="1" u="sng" dirty="0" smtClean="0">
                <a:solidFill>
                  <a:srgbClr val="FF0000"/>
                </a:solidFill>
              </a:rPr>
              <a:t>Section 112 of the Criminal Procedure Code(</a:t>
            </a:r>
            <a:r>
              <a:rPr lang="en-ZW" sz="2800" b="1" u="sng" dirty="0" err="1" smtClean="0">
                <a:solidFill>
                  <a:srgbClr val="FF0000"/>
                </a:solidFill>
              </a:rPr>
              <a:t>CrPC</a:t>
            </a:r>
            <a:r>
              <a:rPr lang="en-ZW" sz="2800" b="1" u="sng" dirty="0" smtClean="0">
                <a:solidFill>
                  <a:srgbClr val="FF0000"/>
                </a:solidFill>
              </a:rPr>
              <a:t> 112: )</a:t>
            </a:r>
            <a:br>
              <a:rPr lang="en-ZW" sz="2800" b="1" u="sng" dirty="0" smtClean="0">
                <a:solidFill>
                  <a:srgbClr val="FF0000"/>
                </a:solidFill>
              </a:rPr>
            </a:br>
            <a:r>
              <a:rPr lang="en-ZW" sz="2800" b="1" u="sng" dirty="0" smtClean="0">
                <a:solidFill>
                  <a:srgbClr val="FF0000"/>
                </a:solidFill>
              </a:rPr>
              <a:t>Procedure in respect of person present in Court</a:t>
            </a:r>
            <a:r>
              <a:rPr lang="en-ZW" sz="2800" b="1" dirty="0" smtClean="0">
                <a:solidFill>
                  <a:srgbClr val="FF0000"/>
                </a:solidFill>
              </a:rPr>
              <a:t/>
            </a:r>
            <a:br>
              <a:rPr lang="en-ZW" sz="2800" b="1" dirty="0" smtClean="0">
                <a:solidFill>
                  <a:srgbClr val="FF0000"/>
                </a:solidFill>
              </a:rPr>
            </a:br>
            <a:endParaRPr lang="en-ZW" sz="2800" b="1" dirty="0">
              <a:solidFill>
                <a:srgbClr val="FF0000"/>
              </a:solidFill>
            </a:endParaRPr>
          </a:p>
        </p:txBody>
      </p:sp>
      <p:sp>
        <p:nvSpPr>
          <p:cNvPr id="3" name="Content Placeholder 2"/>
          <p:cNvSpPr>
            <a:spLocks noGrp="1"/>
          </p:cNvSpPr>
          <p:nvPr>
            <p:ph idx="1"/>
          </p:nvPr>
        </p:nvSpPr>
        <p:spPr>
          <a:xfrm>
            <a:off x="1386782" y="1498626"/>
            <a:ext cx="8596668" cy="4369316"/>
          </a:xfrm>
        </p:spPr>
        <p:txBody>
          <a:bodyPr>
            <a:normAutofit/>
          </a:bodyPr>
          <a:lstStyle/>
          <a:p>
            <a:pPr algn="ctr"/>
            <a:r>
              <a:rPr lang="en-ZW" sz="2800" b="1" u="sng" dirty="0" err="1" smtClean="0">
                <a:solidFill>
                  <a:schemeClr val="tx1"/>
                </a:solidFill>
              </a:rPr>
              <a:t>CrPC</a:t>
            </a:r>
            <a:r>
              <a:rPr lang="en-ZW" sz="2800" b="1" u="sng" dirty="0" smtClean="0">
                <a:solidFill>
                  <a:schemeClr val="tx1"/>
                </a:solidFill>
              </a:rPr>
              <a:t> 112: Section 112 of the Criminal Procedure Code</a:t>
            </a:r>
          </a:p>
          <a:p>
            <a:pPr algn="ctr"/>
            <a:r>
              <a:rPr lang="en-ZW" sz="2800" b="1" dirty="0" smtClean="0">
                <a:solidFill>
                  <a:schemeClr val="tx1"/>
                </a:solidFill>
              </a:rPr>
              <a:t>Procedure in respect of person present in Court</a:t>
            </a:r>
          </a:p>
          <a:p>
            <a:pPr algn="ctr"/>
            <a:r>
              <a:rPr lang="en-ZW" sz="2800" b="1" dirty="0" smtClean="0">
                <a:solidFill>
                  <a:schemeClr val="tx1"/>
                </a:solidFill>
              </a:rPr>
              <a:t>If the person in respect of whom such order is made is present in Court, it shall be read over to him, or, if he so desires, the substance thereof shall be explained to him.</a:t>
            </a:r>
          </a:p>
          <a:p>
            <a:pPr algn="ctr"/>
            <a:endParaRPr lang="en-ZW" sz="28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b="1" u="sng" dirty="0" smtClean="0">
                <a:solidFill>
                  <a:srgbClr val="FF0000"/>
                </a:solidFill>
              </a:rPr>
              <a:t>Section 113 – Summons or warrant in case of person not so present</a:t>
            </a:r>
            <a:br>
              <a:rPr lang="en-ZW" b="1" u="sng" dirty="0" smtClean="0">
                <a:solidFill>
                  <a:srgbClr val="FF0000"/>
                </a:solidFill>
              </a:rPr>
            </a:br>
            <a:endParaRPr lang="en-ZW" u="sng" dirty="0">
              <a:solidFill>
                <a:srgbClr val="FF0000"/>
              </a:solidFill>
            </a:endParaRPr>
          </a:p>
        </p:txBody>
      </p:sp>
      <p:sp>
        <p:nvSpPr>
          <p:cNvPr id="3" name="Content Placeholder 2"/>
          <p:cNvSpPr>
            <a:spLocks noGrp="1"/>
          </p:cNvSpPr>
          <p:nvPr>
            <p:ph idx="1"/>
          </p:nvPr>
        </p:nvSpPr>
        <p:spPr>
          <a:xfrm>
            <a:off x="677333" y="1841863"/>
            <a:ext cx="9093683" cy="4199499"/>
          </a:xfrm>
        </p:spPr>
        <p:txBody>
          <a:bodyPr>
            <a:noAutofit/>
          </a:bodyPr>
          <a:lstStyle/>
          <a:p>
            <a:pPr fontAlgn="base"/>
            <a:r>
              <a:rPr lang="en-ZW" sz="2000" b="1" u="sng" dirty="0" smtClean="0">
                <a:solidFill>
                  <a:schemeClr val="tx1"/>
                </a:solidFill>
              </a:rPr>
              <a:t>Section 113 – Summons or warrant in case of person not so present</a:t>
            </a:r>
          </a:p>
          <a:p>
            <a:pPr fontAlgn="base"/>
            <a:r>
              <a:rPr lang="en-ZW" sz="2000" b="1" dirty="0" smtClean="0">
                <a:solidFill>
                  <a:schemeClr val="tx1"/>
                </a:solidFill>
              </a:rPr>
              <a:t>If such person is not present in Court, the Magistrate shall issue a summons requiring him to appear, or, when such person is in custody, a warrant directing the officer in whose custody he is to bring him before the Court:</a:t>
            </a:r>
            <a:br>
              <a:rPr lang="en-ZW" sz="2000" b="1" dirty="0" smtClean="0">
                <a:solidFill>
                  <a:schemeClr val="tx1"/>
                </a:solidFill>
              </a:rPr>
            </a:br>
            <a:r>
              <a:rPr lang="en-ZW" sz="2000" b="1" dirty="0" smtClean="0">
                <a:solidFill>
                  <a:schemeClr val="tx1"/>
                </a:solidFill>
              </a:rPr>
              <a:t/>
            </a:r>
            <a:br>
              <a:rPr lang="en-ZW" sz="2000" b="1" dirty="0" smtClean="0">
                <a:solidFill>
                  <a:schemeClr val="tx1"/>
                </a:solidFill>
              </a:rPr>
            </a:br>
            <a:r>
              <a:rPr lang="en-ZW" sz="2000" b="1" dirty="0" smtClean="0">
                <a:solidFill>
                  <a:schemeClr val="tx1"/>
                </a:solidFill>
              </a:rPr>
              <a:t>      Provided that whenever it appears to such Magistrate, upon the report of a police officer or upon other information (the substance of which report or information shall be recorded by the Magistrate), that </a:t>
            </a:r>
            <a:r>
              <a:rPr lang="en-ZW" sz="2000" b="1" i="1" u="sng" dirty="0" smtClean="0">
                <a:solidFill>
                  <a:srgbClr val="FF0000"/>
                </a:solidFill>
              </a:rPr>
              <a:t>there is reason to fear the Commission of a breach of the peace, and that such breach of the peace cannot be prevented otherwise than by the immediate arrest of such person</a:t>
            </a:r>
            <a:r>
              <a:rPr lang="en-ZW" sz="2000" b="1" dirty="0" smtClean="0">
                <a:solidFill>
                  <a:schemeClr val="tx1"/>
                </a:solidFill>
              </a:rPr>
              <a:t>, the Magistrate may at any time issue a warrant for his arrest</a:t>
            </a:r>
          </a:p>
          <a:p>
            <a:r>
              <a:rPr lang="en-ZW" sz="2000" b="1" dirty="0" smtClean="0">
                <a:solidFill>
                  <a:schemeClr val="tx1"/>
                </a:solidFill>
              </a:rPr>
              <a:t/>
            </a:r>
            <a:br>
              <a:rPr lang="en-ZW" sz="2000" b="1" dirty="0" smtClean="0">
                <a:solidFill>
                  <a:schemeClr val="tx1"/>
                </a:solidFill>
              </a:rPr>
            </a:br>
            <a:endParaRPr lang="en-ZW" sz="20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W" b="1" u="sng" dirty="0" smtClean="0">
                <a:solidFill>
                  <a:srgbClr val="FF0000"/>
                </a:solidFill>
              </a:rPr>
              <a:t>Section 114 – Copy of order to accompany summons or warrant</a:t>
            </a:r>
            <a:br>
              <a:rPr lang="en-ZW" b="1" u="sng" dirty="0" smtClean="0">
                <a:solidFill>
                  <a:srgbClr val="FF0000"/>
                </a:solidFill>
              </a:rPr>
            </a:br>
            <a:endParaRPr lang="en-ZW" u="sng" dirty="0">
              <a:solidFill>
                <a:srgbClr val="FF0000"/>
              </a:solidFill>
            </a:endParaRPr>
          </a:p>
        </p:txBody>
      </p:sp>
      <p:sp>
        <p:nvSpPr>
          <p:cNvPr id="3" name="Content Placeholder 2"/>
          <p:cNvSpPr>
            <a:spLocks noGrp="1"/>
          </p:cNvSpPr>
          <p:nvPr>
            <p:ph idx="1"/>
          </p:nvPr>
        </p:nvSpPr>
        <p:spPr/>
        <p:txBody>
          <a:bodyPr>
            <a:normAutofit/>
          </a:bodyPr>
          <a:lstStyle/>
          <a:p>
            <a:pPr fontAlgn="base"/>
            <a:r>
              <a:rPr lang="en-ZW" sz="2400" b="1" dirty="0" smtClean="0">
                <a:solidFill>
                  <a:schemeClr val="tx1"/>
                </a:solidFill>
              </a:rPr>
              <a:t>Section 114 – Copy of order to accompany summons or warrant</a:t>
            </a:r>
          </a:p>
          <a:p>
            <a:pPr fontAlgn="base"/>
            <a:r>
              <a:rPr lang="en-ZW" sz="2400" b="1" dirty="0" smtClean="0">
                <a:solidFill>
                  <a:schemeClr val="tx1"/>
                </a:solidFill>
              </a:rPr>
              <a:t>Every summons or warrant issued under section 113 shall be accompanied by a copy of the order made under section 111, and such copy shall be delivered by the officer serving or executing such summons or warrant to the person served with, or arrested under, the same.</a:t>
            </a:r>
          </a:p>
          <a:p>
            <a:endParaRPr lang="en-ZW" sz="24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610" y="278524"/>
            <a:ext cx="8596668" cy="1320800"/>
          </a:xfrm>
        </p:spPr>
        <p:txBody>
          <a:bodyPr>
            <a:normAutofit fontScale="90000"/>
          </a:bodyPr>
          <a:lstStyle/>
          <a:p>
            <a:pPr algn="ctr"/>
            <a:r>
              <a:rPr lang="en-ZW" b="1" u="sng" dirty="0" smtClean="0">
                <a:solidFill>
                  <a:srgbClr val="FF0000"/>
                </a:solidFill>
              </a:rPr>
              <a:t>Section 115 – Power to dispense with personal attendance</a:t>
            </a:r>
            <a:br>
              <a:rPr lang="en-ZW" b="1" u="sng" dirty="0" smtClean="0">
                <a:solidFill>
                  <a:srgbClr val="FF0000"/>
                </a:solidFill>
              </a:rPr>
            </a:br>
            <a:endParaRPr lang="en-ZW" u="sng" dirty="0">
              <a:solidFill>
                <a:srgbClr val="FF0000"/>
              </a:solidFill>
            </a:endParaRPr>
          </a:p>
        </p:txBody>
      </p:sp>
      <p:sp>
        <p:nvSpPr>
          <p:cNvPr id="3" name="Content Placeholder 2"/>
          <p:cNvSpPr>
            <a:spLocks noGrp="1"/>
          </p:cNvSpPr>
          <p:nvPr>
            <p:ph idx="1"/>
          </p:nvPr>
        </p:nvSpPr>
        <p:spPr>
          <a:xfrm>
            <a:off x="1355251" y="1813748"/>
            <a:ext cx="8596668" cy="3880773"/>
          </a:xfrm>
        </p:spPr>
        <p:txBody>
          <a:bodyPr>
            <a:normAutofit lnSpcReduction="10000"/>
          </a:bodyPr>
          <a:lstStyle/>
          <a:p>
            <a:pPr algn="ctr" fontAlgn="base"/>
            <a:r>
              <a:rPr lang="en-ZW" sz="2400" b="1" u="sng" dirty="0" smtClean="0">
                <a:solidFill>
                  <a:schemeClr val="tx1"/>
                </a:solidFill>
              </a:rPr>
              <a:t>Section 115 – Power to dispense with personal attendance</a:t>
            </a:r>
          </a:p>
          <a:p>
            <a:pPr algn="ctr" fontAlgn="base"/>
            <a:r>
              <a:rPr lang="en-ZW" sz="2400" b="1" dirty="0" smtClean="0">
                <a:solidFill>
                  <a:schemeClr val="tx1"/>
                </a:solidFill>
              </a:rPr>
              <a:t>The Magistrate may, if he sees sufficient cause, dispense with the personal attendance of any person called upon to show cause why he should not be ordered to execute a bond for keeping the peace or for good behaviour and may permit him to appear by a pleader.</a:t>
            </a:r>
          </a:p>
          <a:p>
            <a:pPr algn="ctr">
              <a:buNone/>
            </a:pPr>
            <a:r>
              <a:rPr lang="en-ZW" sz="2400" b="1" dirty="0" smtClean="0">
                <a:solidFill>
                  <a:schemeClr val="tx1"/>
                </a:solidFill>
              </a:rPr>
              <a:t/>
            </a:r>
            <a:br>
              <a:rPr lang="en-ZW" sz="2400" b="1" dirty="0" smtClean="0">
                <a:solidFill>
                  <a:schemeClr val="tx1"/>
                </a:solidFill>
              </a:rPr>
            </a:br>
            <a:r>
              <a:rPr lang="en-ZW" dirty="0" smtClean="0"/>
              <a:t/>
            </a:r>
            <a:br>
              <a:rPr lang="en-ZW" dirty="0" smtClean="0"/>
            </a:br>
            <a:endParaRPr lang="en-ZW" dirty="0"/>
          </a:p>
        </p:txBody>
      </p:sp>
    </p:spTree>
  </p:cSld>
  <p:clrMapOvr>
    <a:masterClrMapping/>
  </p:clrMapOvr>
  <p:transition>
    <p:strips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base"/>
            <a:r>
              <a:rPr lang="en-ZW" b="1" u="sng" dirty="0" smtClean="0">
                <a:solidFill>
                  <a:srgbClr val="FF0000"/>
                </a:solidFill>
              </a:rPr>
              <a:t/>
            </a:r>
            <a:br>
              <a:rPr lang="en-ZW" b="1" u="sng" dirty="0" smtClean="0">
                <a:solidFill>
                  <a:srgbClr val="FF0000"/>
                </a:solidFill>
              </a:rPr>
            </a:br>
            <a:r>
              <a:rPr lang="en-ZW" b="1" u="sng" dirty="0" smtClean="0">
                <a:solidFill>
                  <a:srgbClr val="FF0000"/>
                </a:solidFill>
              </a:rPr>
              <a:t>Section 116 – Inquiry as to truth of information</a:t>
            </a:r>
            <a:br>
              <a:rPr lang="en-ZW" b="1" u="sng" dirty="0" smtClean="0">
                <a:solidFill>
                  <a:srgbClr val="FF0000"/>
                </a:solidFill>
              </a:rPr>
            </a:br>
            <a:endParaRPr lang="en-ZW" u="sng" dirty="0">
              <a:solidFill>
                <a:srgbClr val="FF0000"/>
              </a:solidFill>
            </a:endParaRPr>
          </a:p>
        </p:txBody>
      </p:sp>
      <p:sp>
        <p:nvSpPr>
          <p:cNvPr id="3" name="Content Placeholder 2"/>
          <p:cNvSpPr>
            <a:spLocks noGrp="1"/>
          </p:cNvSpPr>
          <p:nvPr>
            <p:ph idx="1"/>
          </p:nvPr>
        </p:nvSpPr>
        <p:spPr>
          <a:xfrm>
            <a:off x="677334" y="2160589"/>
            <a:ext cx="8596668" cy="4331651"/>
          </a:xfrm>
        </p:spPr>
        <p:txBody>
          <a:bodyPr>
            <a:normAutofit/>
          </a:bodyPr>
          <a:lstStyle/>
          <a:p>
            <a:pPr fontAlgn="base"/>
            <a:r>
              <a:rPr lang="en-ZW" sz="2000" b="1" dirty="0" smtClean="0">
                <a:solidFill>
                  <a:schemeClr val="tx1"/>
                </a:solidFill>
              </a:rPr>
              <a:t>Section 116 – Inquiry as to truth of information</a:t>
            </a:r>
          </a:p>
          <a:p>
            <a:pPr lvl="0" fontAlgn="base"/>
            <a:r>
              <a:rPr lang="en-ZW" sz="2000" b="1" dirty="0" smtClean="0">
                <a:solidFill>
                  <a:schemeClr val="tx1"/>
                </a:solidFill>
              </a:rPr>
              <a:t>1. When an order under section 111 has been read or explained under Section 112 to a person in Court, or when any person appears or is brought before a Magistrate in compliance with, or in execution of, a summons or warrant, issued under section 113, the Magistrate shall proceed to inquire into the truth of the information upon which action has been taken, and </a:t>
            </a:r>
            <a:r>
              <a:rPr lang="en-ZW" sz="2000" b="1" i="1" dirty="0" smtClean="0">
                <a:solidFill>
                  <a:schemeClr val="tx1"/>
                </a:solidFill>
              </a:rPr>
              <a:t>to take such further evidence as may appear necessary.</a:t>
            </a:r>
          </a:p>
          <a:p>
            <a:pPr lvl="0" fontAlgn="base"/>
            <a:r>
              <a:rPr lang="en-ZW" sz="2000" b="1" dirty="0" smtClean="0">
                <a:solidFill>
                  <a:schemeClr val="tx1"/>
                </a:solidFill>
              </a:rPr>
              <a:t>2. Such inquiry shall be made, as nearly as may be practicable, in the manner hereinafter prescribed for conducting trial and recording evidence in summons-cases.</a:t>
            </a:r>
          </a:p>
        </p:txBody>
      </p:sp>
    </p:spTree>
  </p:cSld>
  <p:clrMapOvr>
    <a:masterClrMapping/>
  </p:clrMapOvr>
  <p:transition>
    <p:strips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W" sz="3200" b="1" u="sng" dirty="0" smtClean="0">
                <a:solidFill>
                  <a:srgbClr val="FF0000"/>
                </a:solidFill>
              </a:rPr>
              <a:t>Section 116 – Inquiry as to truth of information</a:t>
            </a:r>
            <a:endParaRPr lang="en-ZW" sz="3200" dirty="0"/>
          </a:p>
        </p:txBody>
      </p:sp>
      <p:sp>
        <p:nvSpPr>
          <p:cNvPr id="3" name="Content Placeholder 2"/>
          <p:cNvSpPr>
            <a:spLocks noGrp="1"/>
          </p:cNvSpPr>
          <p:nvPr>
            <p:ph idx="1"/>
          </p:nvPr>
        </p:nvSpPr>
        <p:spPr>
          <a:xfrm>
            <a:off x="677334" y="1802675"/>
            <a:ext cx="8596668" cy="4238688"/>
          </a:xfrm>
        </p:spPr>
        <p:txBody>
          <a:bodyPr/>
          <a:lstStyle/>
          <a:p>
            <a:pPr lvl="0" fontAlgn="base"/>
            <a:r>
              <a:rPr lang="en-ZW" sz="2000" b="1" dirty="0" smtClean="0">
                <a:solidFill>
                  <a:schemeClr val="tx1"/>
                </a:solidFill>
              </a:rPr>
              <a:t>3. After the commencement, and before the completion, of the inquiry under Sub-Section (1), the Magistrate, if he considers that </a:t>
            </a:r>
            <a:r>
              <a:rPr lang="en-ZW" sz="2000" b="1" i="1" u="sng" dirty="0" smtClean="0">
                <a:solidFill>
                  <a:srgbClr val="FF0000"/>
                </a:solidFill>
              </a:rPr>
              <a:t>immediate measures are necessary for the prevention of a breach of the peace or disturbance of the public tranquillity or the Commission of any offence or for the public safety, may, for reason to be recorded in writing, direct the person in respect of whom the order under section 111 has been made to execute a bond</a:t>
            </a:r>
            <a:r>
              <a:rPr lang="en-ZW" sz="2000" b="1" dirty="0" smtClean="0">
                <a:solidFill>
                  <a:schemeClr val="tx1"/>
                </a:solidFill>
              </a:rPr>
              <a:t>, with or without sureties, for keeping the peace or maintaining good behaviour until the conclusion of the inquiry and may detain him in custody until such bond is executed or, in default of execution, until the inquiry is concluded.</a:t>
            </a:r>
          </a:p>
          <a:p>
            <a:endParaRPr lang="en-ZW" dirty="0" smtClean="0">
              <a:solidFill>
                <a:schemeClr val="tx1"/>
              </a:solidFill>
            </a:endParaRPr>
          </a:p>
          <a:p>
            <a:endParaRPr lang="en-ZW" dirty="0"/>
          </a:p>
        </p:txBody>
      </p:sp>
    </p:spTree>
  </p:cSld>
  <p:clrMapOvr>
    <a:masterClrMapping/>
  </p:clrMapOvr>
  <p:transition>
    <p:strips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W" sz="2800" b="1" u="sng" dirty="0" smtClean="0">
                <a:solidFill>
                  <a:srgbClr val="FF0000"/>
                </a:solidFill>
              </a:rPr>
              <a:t>Section 116 – Inquiry as to truth of information</a:t>
            </a:r>
            <a:endParaRPr lang="en-ZW" sz="2800" dirty="0"/>
          </a:p>
        </p:txBody>
      </p:sp>
      <p:sp>
        <p:nvSpPr>
          <p:cNvPr id="3" name="Content Placeholder 2"/>
          <p:cNvSpPr>
            <a:spLocks noGrp="1"/>
          </p:cNvSpPr>
          <p:nvPr>
            <p:ph idx="1"/>
          </p:nvPr>
        </p:nvSpPr>
        <p:spPr>
          <a:xfrm>
            <a:off x="677333" y="1162595"/>
            <a:ext cx="11092301" cy="4878768"/>
          </a:xfrm>
        </p:spPr>
        <p:txBody>
          <a:bodyPr>
            <a:noAutofit/>
          </a:bodyPr>
          <a:lstStyle/>
          <a:p>
            <a:r>
              <a:rPr lang="en-ZW" b="1" dirty="0" smtClean="0">
                <a:solidFill>
                  <a:schemeClr val="tx1"/>
                </a:solidFill>
              </a:rPr>
              <a:t>· ... Provided that-</a:t>
            </a:r>
          </a:p>
          <a:p>
            <a:pPr lvl="0" fontAlgn="base"/>
            <a:r>
              <a:rPr lang="en-ZW" b="1" dirty="0" smtClean="0">
                <a:solidFill>
                  <a:schemeClr val="tx1"/>
                </a:solidFill>
              </a:rPr>
              <a:t>a.  no person against whom proceedings are not being taken over under section 108, section 109, or section 110 shall be directed to execute a bond for maintaining good behaviour;</a:t>
            </a:r>
          </a:p>
          <a:p>
            <a:pPr lvl="0" fontAlgn="base"/>
            <a:r>
              <a:rPr lang="en-ZW" b="1" dirty="0" smtClean="0">
                <a:solidFill>
                  <a:schemeClr val="tx1"/>
                </a:solidFill>
              </a:rPr>
              <a:t>b. the conditions of such bond, whether as to the amount thereof or as to the provision of sureties or the number thereof or the pecuniary extent of their liability, shall not be more onerous [burdensome] than those specified in the order under section 111.</a:t>
            </a:r>
          </a:p>
          <a:p>
            <a:r>
              <a:rPr lang="en-ZW" b="1" dirty="0" smtClean="0">
                <a:solidFill>
                  <a:schemeClr val="tx1"/>
                </a:solidFill>
              </a:rPr>
              <a:t>4·  For the purposes of this section the fact that a person is an habitual offender or is so desperate and dangerous as to render his being at large without security hazardous to the community may be proved by evidence of general repute or otherwise.</a:t>
            </a:r>
          </a:p>
          <a:p>
            <a:r>
              <a:rPr lang="en-ZW" b="1" dirty="0" smtClean="0">
                <a:solidFill>
                  <a:schemeClr val="tx1"/>
                </a:solidFill>
              </a:rPr>
              <a:t>5·  Where two or more persons have been associated together in the matter under inquiry, they may be dealt within the same or separate inquiries as the Magistrate shall think just.</a:t>
            </a:r>
          </a:p>
        </p:txBody>
      </p:sp>
    </p:spTree>
  </p:cSld>
  <p:clrMapOvr>
    <a:masterClrMapping/>
  </p:clrMapOvr>
  <p:transition>
    <p:strips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W" sz="3200" b="1" u="sng" dirty="0" smtClean="0">
                <a:solidFill>
                  <a:srgbClr val="FF0000"/>
                </a:solidFill>
              </a:rPr>
              <a:t>Section 116 – Inquiry as to truth of information</a:t>
            </a:r>
            <a:endParaRPr lang="en-ZW" sz="3200" dirty="0"/>
          </a:p>
        </p:txBody>
      </p:sp>
      <p:sp>
        <p:nvSpPr>
          <p:cNvPr id="3" name="Content Placeholder 2"/>
          <p:cNvSpPr>
            <a:spLocks noGrp="1"/>
          </p:cNvSpPr>
          <p:nvPr>
            <p:ph idx="1"/>
          </p:nvPr>
        </p:nvSpPr>
        <p:spPr>
          <a:xfrm>
            <a:off x="677333" y="1776549"/>
            <a:ext cx="9916643" cy="4264813"/>
          </a:xfrm>
        </p:spPr>
        <p:txBody>
          <a:bodyPr>
            <a:noAutofit/>
          </a:bodyPr>
          <a:lstStyle/>
          <a:p>
            <a:r>
              <a:rPr lang="en-ZW" sz="2000" b="1" dirty="0" smtClean="0">
                <a:solidFill>
                  <a:schemeClr val="tx1"/>
                </a:solidFill>
              </a:rPr>
              <a:t>6·  The inquiry under this section shall be completed within a period of six months from the date of its commencement, and if such inquiry is not so completed, the proceedings under this Chapter shall, on the expiry of the said period, stand terminated unless, for special reasons to be recorded in writing, the Magistrate otherwise directs:</a:t>
            </a:r>
          </a:p>
          <a:p>
            <a:r>
              <a:rPr lang="en-ZW" sz="2000" b="1" dirty="0" smtClean="0">
                <a:solidFill>
                  <a:schemeClr val="tx1"/>
                </a:solidFill>
              </a:rPr>
              <a:t>  Provided that- where any person has been kept in detention pending such inquiry, the proceeding against that person, unless terminated earlier, shall stand terminated on the expiry of a period of six months of such detention.</a:t>
            </a:r>
          </a:p>
          <a:p>
            <a:r>
              <a:rPr lang="en-ZW" sz="2000" b="1" dirty="0" smtClean="0">
                <a:solidFill>
                  <a:schemeClr val="tx1"/>
                </a:solidFill>
              </a:rPr>
              <a:t>7·  Where any direction is made under Sub-Section (6) permitting the continuance of proceedings, the Sessions Judge may, on an application made to him by the aggrieved party, vacate such direction if he is satisfied that it was not based on any special reason or was perverse.</a:t>
            </a:r>
            <a:br>
              <a:rPr lang="en-ZW" sz="2000" b="1" dirty="0" smtClean="0">
                <a:solidFill>
                  <a:schemeClr val="tx1"/>
                </a:solidFill>
              </a:rPr>
            </a:br>
            <a:endParaRPr lang="en-ZW" sz="20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497" y="0"/>
            <a:ext cx="11209281" cy="1655378"/>
          </a:xfrm>
        </p:spPr>
        <p:txBody>
          <a:bodyPr>
            <a:noAutofit/>
          </a:bodyPr>
          <a:lstStyle/>
          <a:p>
            <a:pPr algn="ctr"/>
            <a:r>
              <a:rPr lang="en-ZW" sz="3200" b="1" u="sng" dirty="0" smtClean="0">
                <a:solidFill>
                  <a:srgbClr val="FF0000"/>
                </a:solidFill>
              </a:rPr>
              <a:t>The following sections deal with power and functions of Executive Magistrate.</a:t>
            </a:r>
            <a:br>
              <a:rPr lang="en-ZW" sz="3200" b="1" u="sng" dirty="0" smtClean="0">
                <a:solidFill>
                  <a:srgbClr val="FF0000"/>
                </a:solidFill>
              </a:rPr>
            </a:br>
            <a:r>
              <a:rPr lang="en-ZW" sz="2400" b="1" i="1" u="sng" dirty="0" smtClean="0">
                <a:solidFill>
                  <a:srgbClr val="FF0000"/>
                </a:solidFill>
              </a:rPr>
              <a:t>The following sections deal with power and functions of Executive Magistrate</a:t>
            </a:r>
            <a:r>
              <a:rPr lang="en-ZW" sz="4000" b="1" i="1" dirty="0" smtClean="0">
                <a:solidFill>
                  <a:srgbClr val="FF0000"/>
                </a:solidFill>
              </a:rPr>
              <a:t/>
            </a:r>
            <a:br>
              <a:rPr lang="en-ZW" sz="4000" b="1" i="1" dirty="0" smtClean="0">
                <a:solidFill>
                  <a:srgbClr val="FF0000"/>
                </a:solidFill>
              </a:rPr>
            </a:br>
            <a:endParaRPr lang="en-ZW" sz="3200" b="1" i="1" dirty="0">
              <a:solidFill>
                <a:srgbClr val="FF0000"/>
              </a:solidFill>
            </a:endParaRPr>
          </a:p>
        </p:txBody>
      </p:sp>
      <p:graphicFrame>
        <p:nvGraphicFramePr>
          <p:cNvPr id="4" name="Content Placeholder 3"/>
          <p:cNvGraphicFramePr>
            <a:graphicFrameLocks noGrp="1"/>
          </p:cNvGraphicFramePr>
          <p:nvPr>
            <p:ph idx="1"/>
          </p:nvPr>
        </p:nvGraphicFramePr>
        <p:xfrm>
          <a:off x="1355833" y="1911375"/>
          <a:ext cx="9144000" cy="4801194"/>
        </p:xfrm>
        <a:graphic>
          <a:graphicData uri="http://schemas.openxmlformats.org/drawingml/2006/table">
            <a:tbl>
              <a:tblPr firstRow="1" bandRow="1">
                <a:tableStyleId>{5C22544A-7EE6-4342-B048-85BDC9FD1C3A}</a:tableStyleId>
              </a:tblPr>
              <a:tblGrid>
                <a:gridCol w="4572000"/>
                <a:gridCol w="4572000"/>
              </a:tblGrid>
              <a:tr h="367441">
                <a:tc>
                  <a:txBody>
                    <a:bodyPr/>
                    <a:lstStyle/>
                    <a:p>
                      <a:pPr algn="ctr"/>
                      <a:r>
                        <a:rPr lang="en-ZW" u="sng" dirty="0" smtClean="0"/>
                        <a:t>SECTIONS </a:t>
                      </a:r>
                      <a:endParaRPr lang="en-ZW" u="sng" dirty="0"/>
                    </a:p>
                  </a:txBody>
                  <a:tcPr marL="121920" marR="121920"/>
                </a:tc>
                <a:tc>
                  <a:txBody>
                    <a:bodyPr/>
                    <a:lstStyle/>
                    <a:p>
                      <a:pPr algn="ctr"/>
                      <a:r>
                        <a:rPr lang="en-ZW" u="sng" dirty="0" smtClean="0"/>
                        <a:t>SUBJECT MATTERS OF CR.PC</a:t>
                      </a:r>
                      <a:endParaRPr lang="en-ZW" u="sng" dirty="0"/>
                    </a:p>
                  </a:txBody>
                  <a:tcPr marL="121920" marR="121920"/>
                </a:tc>
              </a:tr>
              <a:tr h="367441">
                <a:tc>
                  <a:txBody>
                    <a:bodyPr/>
                    <a:lstStyle/>
                    <a:p>
                      <a:pPr algn="ctr"/>
                      <a:r>
                        <a:rPr lang="en-ZW" b="1" dirty="0" smtClean="0">
                          <a:solidFill>
                            <a:schemeClr val="tx1"/>
                          </a:solidFill>
                        </a:rPr>
                        <a:t>Section -20</a:t>
                      </a:r>
                      <a:endParaRPr lang="en-ZW" b="1" dirty="0">
                        <a:solidFill>
                          <a:schemeClr val="tx1"/>
                        </a:solidFill>
                      </a:endParaRPr>
                    </a:p>
                  </a:txBody>
                  <a:tcPr marL="121920" marR="121920"/>
                </a:tc>
                <a:tc>
                  <a:txBody>
                    <a:bodyPr/>
                    <a:lstStyle/>
                    <a:p>
                      <a:pPr algn="l"/>
                      <a:r>
                        <a:rPr lang="en-ZW" b="1" dirty="0" smtClean="0">
                          <a:solidFill>
                            <a:schemeClr val="tx1"/>
                          </a:solidFill>
                        </a:rPr>
                        <a:t> Appointment of Executive Magistrate</a:t>
                      </a:r>
                      <a:endParaRPr lang="en-ZW" b="1" dirty="0">
                        <a:solidFill>
                          <a:schemeClr val="tx1"/>
                        </a:solidFill>
                      </a:endParaRPr>
                    </a:p>
                  </a:txBody>
                  <a:tcPr marL="121920" marR="121920"/>
                </a:tc>
              </a:tr>
              <a:tr h="1177825">
                <a:tc>
                  <a:txBody>
                    <a:bodyPr/>
                    <a:lstStyle/>
                    <a:p>
                      <a:pPr algn="ctr"/>
                      <a:r>
                        <a:rPr lang="en-ZW" b="1" dirty="0" smtClean="0"/>
                        <a:t>Section-21</a:t>
                      </a:r>
                      <a:endParaRPr lang="en-ZW" b="1" dirty="0"/>
                    </a:p>
                  </a:txBody>
                  <a:tcPr marL="121920" marR="121920"/>
                </a:tc>
                <a:tc>
                  <a:txBody>
                    <a:bodyPr/>
                    <a:lstStyle/>
                    <a:p>
                      <a:pPr algn="l"/>
                      <a:r>
                        <a:rPr lang="en-ZW" b="1" dirty="0" smtClean="0">
                          <a:solidFill>
                            <a:schemeClr val="tx1"/>
                          </a:solidFill>
                        </a:rPr>
                        <a:t>Appointment of Special Executive Magistrate  by Government for particular area or for performance of certain particular functions.</a:t>
                      </a:r>
                      <a:endParaRPr lang="en-ZW" b="1" dirty="0">
                        <a:solidFill>
                          <a:schemeClr val="tx1"/>
                        </a:solidFill>
                      </a:endParaRPr>
                    </a:p>
                  </a:txBody>
                  <a:tcPr marL="121920" marR="121920"/>
                </a:tc>
              </a:tr>
              <a:tr h="615600">
                <a:tc>
                  <a:txBody>
                    <a:bodyPr/>
                    <a:lstStyle/>
                    <a:p>
                      <a:pPr algn="ctr"/>
                      <a:r>
                        <a:rPr lang="en-ZW" b="1" dirty="0" smtClean="0"/>
                        <a:t>Section - 22</a:t>
                      </a:r>
                      <a:endParaRPr lang="en-ZW" b="1" dirty="0"/>
                    </a:p>
                  </a:txBody>
                  <a:tcPr marL="121920" marR="121920"/>
                </a:tc>
                <a:tc>
                  <a:txBody>
                    <a:bodyPr/>
                    <a:lstStyle/>
                    <a:p>
                      <a:r>
                        <a:rPr lang="en-ZW" b="1" dirty="0" smtClean="0">
                          <a:solidFill>
                            <a:schemeClr val="tx1"/>
                          </a:solidFill>
                        </a:rPr>
                        <a:t>Local jurisdiction of Executive Magistrate</a:t>
                      </a:r>
                      <a:endParaRPr lang="en-ZW" b="1" dirty="0">
                        <a:solidFill>
                          <a:schemeClr val="tx1"/>
                        </a:solidFill>
                      </a:endParaRPr>
                    </a:p>
                  </a:txBody>
                  <a:tcPr marL="121920" marR="121920"/>
                </a:tc>
              </a:tr>
              <a:tr h="588230">
                <a:tc>
                  <a:txBody>
                    <a:bodyPr/>
                    <a:lstStyle/>
                    <a:p>
                      <a:pPr algn="ctr"/>
                      <a:r>
                        <a:rPr lang="en-ZW" b="1" dirty="0" smtClean="0"/>
                        <a:t>Section</a:t>
                      </a:r>
                      <a:r>
                        <a:rPr lang="en-ZW" b="1" baseline="0" dirty="0" smtClean="0"/>
                        <a:t> - 23</a:t>
                      </a:r>
                      <a:endParaRPr lang="en-ZW" b="1" dirty="0"/>
                    </a:p>
                  </a:txBody>
                  <a:tcPr marL="121920" marR="121920"/>
                </a:tc>
                <a:tc>
                  <a:txBody>
                    <a:bodyPr/>
                    <a:lstStyle/>
                    <a:p>
                      <a:r>
                        <a:rPr lang="en-ZW" b="1" dirty="0" smtClean="0"/>
                        <a:t>Subordination of Executive Magistrate</a:t>
                      </a:r>
                      <a:endParaRPr lang="en-ZW" b="1" dirty="0"/>
                    </a:p>
                  </a:txBody>
                  <a:tcPr marL="121920" marR="121920"/>
                </a:tc>
              </a:tr>
              <a:tr h="367441">
                <a:tc>
                  <a:txBody>
                    <a:bodyPr/>
                    <a:lstStyle/>
                    <a:p>
                      <a:pPr algn="ctr"/>
                      <a:r>
                        <a:rPr lang="en-ZW" b="1" dirty="0" smtClean="0"/>
                        <a:t>Section - 37</a:t>
                      </a:r>
                      <a:endParaRPr lang="en-ZW" b="1" dirty="0"/>
                    </a:p>
                  </a:txBody>
                  <a:tcPr marL="121920" marR="121920"/>
                </a:tc>
                <a:tc>
                  <a:txBody>
                    <a:bodyPr/>
                    <a:lstStyle/>
                    <a:p>
                      <a:pPr algn="l"/>
                      <a:r>
                        <a:rPr lang="en-ZW" b="1" dirty="0" smtClean="0"/>
                        <a:t>Public when to assist Magistrate</a:t>
                      </a:r>
                      <a:endParaRPr lang="en-ZW" b="1" dirty="0"/>
                    </a:p>
                  </a:txBody>
                  <a:tcPr marL="121920" marR="121920"/>
                </a:tc>
              </a:tr>
              <a:tr h="906019">
                <a:tc>
                  <a:txBody>
                    <a:bodyPr/>
                    <a:lstStyle/>
                    <a:p>
                      <a:pPr algn="ctr"/>
                      <a:r>
                        <a:rPr lang="en-ZW" b="1" dirty="0" smtClean="0"/>
                        <a:t>Section - 39</a:t>
                      </a:r>
                      <a:endParaRPr lang="en-ZW" b="1" dirty="0"/>
                    </a:p>
                  </a:txBody>
                  <a:tcPr marL="121920" marR="121920"/>
                </a:tc>
                <a:tc>
                  <a:txBody>
                    <a:bodyPr/>
                    <a:lstStyle/>
                    <a:p>
                      <a:r>
                        <a:rPr lang="en-ZW" b="1" dirty="0" smtClean="0"/>
                        <a:t>Public to give information  of certain offences like against public nuisance / tranquillity.</a:t>
                      </a:r>
                      <a:endParaRPr lang="en-ZW" b="1" dirty="0"/>
                    </a:p>
                  </a:txBody>
                  <a:tcPr marL="121920" marR="121920"/>
                </a:tc>
              </a:tr>
              <a:tr h="367441">
                <a:tc>
                  <a:txBody>
                    <a:bodyPr/>
                    <a:lstStyle/>
                    <a:p>
                      <a:pPr algn="ctr"/>
                      <a:r>
                        <a:rPr lang="en-ZW" b="1" dirty="0" smtClean="0"/>
                        <a:t>Section - 44</a:t>
                      </a:r>
                      <a:endParaRPr lang="en-ZW" b="1" dirty="0"/>
                    </a:p>
                  </a:txBody>
                  <a:tcPr marL="121920" marR="121920"/>
                </a:tc>
                <a:tc>
                  <a:txBody>
                    <a:bodyPr/>
                    <a:lstStyle/>
                    <a:p>
                      <a:r>
                        <a:rPr lang="en-ZW" dirty="0" smtClean="0"/>
                        <a:t> </a:t>
                      </a:r>
                      <a:r>
                        <a:rPr lang="en-ZW" b="1" dirty="0" smtClean="0"/>
                        <a:t>Arrest by Magistrate</a:t>
                      </a:r>
                      <a:endParaRPr lang="en-ZW" b="1" dirty="0"/>
                    </a:p>
                  </a:txBody>
                  <a:tcPr marL="121920" marR="121920"/>
                </a:tc>
              </a:tr>
            </a:tbl>
          </a:graphicData>
        </a:graphic>
      </p:graphicFrame>
    </p:spTree>
  </p:cSld>
  <p:clrMapOvr>
    <a:masterClrMapping/>
  </p:clrMapOvr>
  <p:transition>
    <p:strips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W" b="1" u="sng" dirty="0" smtClean="0">
                <a:solidFill>
                  <a:srgbClr val="FF0000"/>
                </a:solidFill>
              </a:rPr>
              <a:t>Section 117 – Order to give security</a:t>
            </a:r>
            <a:r>
              <a:rPr lang="en-ZW" b="1" dirty="0" smtClean="0">
                <a:solidFill>
                  <a:schemeClr val="tx1"/>
                </a:solidFill>
              </a:rPr>
              <a:t/>
            </a:r>
            <a:br>
              <a:rPr lang="en-ZW" b="1" dirty="0" smtClean="0">
                <a:solidFill>
                  <a:schemeClr val="tx1"/>
                </a:solidFill>
              </a:rPr>
            </a:br>
            <a:endParaRPr lang="en-ZW" dirty="0"/>
          </a:p>
        </p:txBody>
      </p:sp>
      <p:sp>
        <p:nvSpPr>
          <p:cNvPr id="3" name="Content Placeholder 2"/>
          <p:cNvSpPr>
            <a:spLocks noGrp="1"/>
          </p:cNvSpPr>
          <p:nvPr>
            <p:ph idx="1"/>
          </p:nvPr>
        </p:nvSpPr>
        <p:spPr>
          <a:xfrm>
            <a:off x="677333" y="1345475"/>
            <a:ext cx="10491409" cy="5355772"/>
          </a:xfrm>
        </p:spPr>
        <p:txBody>
          <a:bodyPr>
            <a:normAutofit fontScale="92500" lnSpcReduction="10000"/>
          </a:bodyPr>
          <a:lstStyle/>
          <a:p>
            <a:pPr fontAlgn="base"/>
            <a:r>
              <a:rPr lang="en-ZW" sz="2200" b="1" dirty="0" smtClean="0">
                <a:solidFill>
                  <a:schemeClr val="tx1"/>
                </a:solidFill>
              </a:rPr>
              <a:t>Section 117 – Order to give security</a:t>
            </a:r>
          </a:p>
          <a:p>
            <a:pPr fontAlgn="base"/>
            <a:r>
              <a:rPr lang="en-ZW" sz="2200" b="1" dirty="0" smtClean="0">
                <a:solidFill>
                  <a:schemeClr val="tx1"/>
                </a:solidFill>
              </a:rPr>
              <a:t>If, upon such inquiry, it is proved that it is necessary for keeping the peace or maintaining good behaviour, as the case may be, that the person in respect of whom the inquiry is made should execute a bond, with or without sureties, the Magistrate shall make an order accordingly:</a:t>
            </a:r>
            <a:br>
              <a:rPr lang="en-ZW" sz="2200" b="1" dirty="0" smtClean="0">
                <a:solidFill>
                  <a:schemeClr val="tx1"/>
                </a:solidFill>
              </a:rPr>
            </a:br>
            <a:r>
              <a:rPr lang="en-ZW" sz="2200" b="1" dirty="0" smtClean="0">
                <a:solidFill>
                  <a:schemeClr val="tx1"/>
                </a:solidFill>
              </a:rPr>
              <a:t/>
            </a:r>
            <a:br>
              <a:rPr lang="en-ZW" sz="2200" b="1" dirty="0" smtClean="0">
                <a:solidFill>
                  <a:schemeClr val="tx1"/>
                </a:solidFill>
              </a:rPr>
            </a:br>
            <a:r>
              <a:rPr lang="en-ZW" sz="2200" b="1" dirty="0" smtClean="0">
                <a:solidFill>
                  <a:schemeClr val="tx1"/>
                </a:solidFill>
              </a:rPr>
              <a:t>Provided that-</a:t>
            </a:r>
          </a:p>
          <a:p>
            <a:pPr fontAlgn="base"/>
            <a:r>
              <a:rPr lang="en-ZW" sz="2200" b="1" dirty="0" smtClean="0">
                <a:solidFill>
                  <a:schemeClr val="tx1"/>
                </a:solidFill>
              </a:rPr>
              <a:t> a. no person shall be ordered to give security of a nature different from, or of an amount larger than, or for a period longer than, that specified in the order made under section 111;</a:t>
            </a:r>
          </a:p>
          <a:p>
            <a:pPr fontAlgn="base"/>
            <a:r>
              <a:rPr lang="en-ZW" sz="2200" b="1" dirty="0" smtClean="0">
                <a:solidFill>
                  <a:schemeClr val="tx1"/>
                </a:solidFill>
              </a:rPr>
              <a:t>b. the amount of every bond shall be fixed with due regard to the circumstances of the case and shall not be excessive;</a:t>
            </a:r>
          </a:p>
          <a:p>
            <a:pPr fontAlgn="base"/>
            <a:r>
              <a:rPr lang="en-ZW" sz="2200" b="1" dirty="0" smtClean="0">
                <a:solidFill>
                  <a:schemeClr val="tx1"/>
                </a:solidFill>
              </a:rPr>
              <a:t>c. when the person in respect of whom the inquiry is made is a minor, the bond shall be executed only by his sureties.</a:t>
            </a:r>
          </a:p>
          <a:p>
            <a:r>
              <a:rPr lang="en-ZW" sz="2100" b="1" dirty="0" smtClean="0">
                <a:solidFill>
                  <a:schemeClr val="tx1"/>
                </a:solidFill>
              </a:rPr>
              <a:t/>
            </a:r>
            <a:br>
              <a:rPr lang="en-ZW" sz="2100" b="1" dirty="0" smtClean="0">
                <a:solidFill>
                  <a:schemeClr val="tx1"/>
                </a:solidFill>
              </a:rPr>
            </a:br>
            <a:r>
              <a:rPr lang="en-ZW" dirty="0" smtClean="0">
                <a:solidFill>
                  <a:schemeClr val="tx1"/>
                </a:solidFill>
              </a:rPr>
              <a:t>x</a:t>
            </a:r>
            <a:endParaRPr lang="en-ZW"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W" sz="2800" b="1" u="sng" dirty="0" smtClean="0">
                <a:solidFill>
                  <a:srgbClr val="FF0000"/>
                </a:solidFill>
              </a:rPr>
              <a:t>Section 118 –Discharge of person informed against</a:t>
            </a:r>
            <a:br>
              <a:rPr lang="en-ZW" sz="2800" b="1" u="sng" dirty="0" smtClean="0">
                <a:solidFill>
                  <a:srgbClr val="FF0000"/>
                </a:solidFill>
              </a:rPr>
            </a:br>
            <a:r>
              <a:rPr lang="en-ZW" sz="2800" b="1" u="sng" dirty="0" smtClean="0">
                <a:solidFill>
                  <a:srgbClr val="FF0000"/>
                </a:solidFill>
              </a:rPr>
              <a:t> </a:t>
            </a:r>
            <a:endParaRPr lang="en-ZW" sz="2800" u="sng" dirty="0">
              <a:solidFill>
                <a:srgbClr val="FF0000"/>
              </a:solidFill>
            </a:endParaRPr>
          </a:p>
        </p:txBody>
      </p:sp>
      <p:sp>
        <p:nvSpPr>
          <p:cNvPr id="3" name="Content Placeholder 2"/>
          <p:cNvSpPr>
            <a:spLocks noGrp="1"/>
          </p:cNvSpPr>
          <p:nvPr>
            <p:ph idx="1"/>
          </p:nvPr>
        </p:nvSpPr>
        <p:spPr>
          <a:xfrm>
            <a:off x="677334" y="1280161"/>
            <a:ext cx="8596668" cy="4761202"/>
          </a:xfrm>
        </p:spPr>
        <p:txBody>
          <a:bodyPr>
            <a:normAutofit/>
          </a:bodyPr>
          <a:lstStyle/>
          <a:p>
            <a:pPr fontAlgn="base"/>
            <a:r>
              <a:rPr lang="en-ZW" sz="2800" b="1" u="sng" dirty="0" smtClean="0">
                <a:solidFill>
                  <a:schemeClr val="tx1"/>
                </a:solidFill>
              </a:rPr>
              <a:t>Section 118 –Discharge of person informed against</a:t>
            </a:r>
            <a:endParaRPr lang="en-ZW" sz="2800" b="1" u="sng" dirty="0" smtClean="0">
              <a:solidFill>
                <a:srgbClr val="FF0000"/>
              </a:solidFill>
            </a:endParaRPr>
          </a:p>
          <a:p>
            <a:pPr fontAlgn="base"/>
            <a:r>
              <a:rPr lang="en-ZW" sz="2800" b="1" u="sng" dirty="0" smtClean="0">
                <a:solidFill>
                  <a:schemeClr val="tx1"/>
                </a:solidFill>
              </a:rPr>
              <a:t>___</a:t>
            </a:r>
            <a:r>
              <a:rPr lang="en-ZW" sz="2600" b="1" dirty="0" smtClean="0">
                <a:solidFill>
                  <a:schemeClr val="tx1"/>
                </a:solidFill>
              </a:rPr>
              <a:t>If, on an inquiry under section 116, it is not proved that it is necessary for keeping the peace or maintaining good behaviour, as the case may be, that the person in respect of whom the inquiry is made, should execute a bond, the Magistrate shall make an entry on the record to that effect, and if such person is in custody only for the purposes of the inquiry, shall release him, or, if such person is not in custody, shall discharge him.</a:t>
            </a:r>
          </a:p>
          <a:p>
            <a:endParaRPr lang="en-ZW" dirty="0"/>
          </a:p>
        </p:txBody>
      </p:sp>
    </p:spTree>
  </p:cSld>
  <p:clrMapOvr>
    <a:masterClrMapping/>
  </p:clrMapOvr>
  <p:transition>
    <p:strips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W" sz="3200" b="1" u="sng" dirty="0" smtClean="0">
                <a:solidFill>
                  <a:srgbClr val="FF0000"/>
                </a:solidFill>
              </a:rPr>
              <a:t>Section 119 – Commencement of period </a:t>
            </a:r>
            <a:br>
              <a:rPr lang="en-ZW" sz="3200" b="1" u="sng" dirty="0" smtClean="0">
                <a:solidFill>
                  <a:srgbClr val="FF0000"/>
                </a:solidFill>
              </a:rPr>
            </a:br>
            <a:r>
              <a:rPr lang="en-ZW" sz="3200" b="1" u="sng" dirty="0" smtClean="0">
                <a:solidFill>
                  <a:srgbClr val="FF0000"/>
                </a:solidFill>
              </a:rPr>
              <a:t>for which security is required</a:t>
            </a:r>
            <a:br>
              <a:rPr lang="en-ZW" sz="3200" b="1" u="sng" dirty="0" smtClean="0">
                <a:solidFill>
                  <a:srgbClr val="FF0000"/>
                </a:solidFill>
              </a:rPr>
            </a:br>
            <a:endParaRPr lang="en-ZW" sz="3200" u="sng" dirty="0">
              <a:solidFill>
                <a:srgbClr val="FF0000"/>
              </a:solidFill>
            </a:endParaRPr>
          </a:p>
        </p:txBody>
      </p:sp>
      <p:sp>
        <p:nvSpPr>
          <p:cNvPr id="3" name="Content Placeholder 2"/>
          <p:cNvSpPr>
            <a:spLocks noGrp="1"/>
          </p:cNvSpPr>
          <p:nvPr>
            <p:ph idx="1"/>
          </p:nvPr>
        </p:nvSpPr>
        <p:spPr>
          <a:xfrm>
            <a:off x="677334" y="1658983"/>
            <a:ext cx="8596668" cy="4382379"/>
          </a:xfrm>
        </p:spPr>
        <p:txBody>
          <a:bodyPr>
            <a:normAutofit/>
          </a:bodyPr>
          <a:lstStyle/>
          <a:p>
            <a:pPr fontAlgn="base"/>
            <a:r>
              <a:rPr lang="en-ZW" sz="2400" b="1" dirty="0" smtClean="0">
                <a:solidFill>
                  <a:schemeClr val="tx1"/>
                </a:solidFill>
              </a:rPr>
              <a:t>Section 119 – Commencement of period for which security is required</a:t>
            </a:r>
          </a:p>
          <a:p>
            <a:pPr fontAlgn="base"/>
            <a:r>
              <a:rPr lang="en-ZW" sz="2000" b="1" dirty="0" smtClean="0">
                <a:solidFill>
                  <a:schemeClr val="tx1"/>
                </a:solidFill>
              </a:rPr>
              <a:t>1. If any person, in respect of whom an order requiring security is made under section 106 or section 117, is, at the time such order is made, sentenced to, or undergoing a sentence of, imprisonment, the period for which such security is required shall commence on the expiration of such sentence.</a:t>
            </a:r>
          </a:p>
          <a:p>
            <a:pPr fontAlgn="base"/>
            <a:r>
              <a:rPr lang="en-ZW" sz="2000" b="1" dirty="0" smtClean="0">
                <a:solidFill>
                  <a:schemeClr val="tx1"/>
                </a:solidFill>
              </a:rPr>
              <a:t>2. In other cases such period shall commence on the date of such order unless the Magistrate, for sufficient reason, fixes a later date.</a:t>
            </a:r>
            <a:br>
              <a:rPr lang="en-ZW" sz="2000" b="1" dirty="0" smtClean="0">
                <a:solidFill>
                  <a:schemeClr val="tx1"/>
                </a:solidFill>
              </a:rPr>
            </a:br>
            <a:endParaRPr lang="en-ZW" sz="20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W" sz="3200" b="1" u="sng" dirty="0" smtClean="0">
                <a:solidFill>
                  <a:srgbClr val="FF0000"/>
                </a:solidFill>
              </a:rPr>
              <a:t>Section 120 – Contents of bond</a:t>
            </a:r>
            <a:r>
              <a:rPr lang="en-ZW" b="1" dirty="0" smtClean="0"/>
              <a:t/>
            </a:r>
            <a:br>
              <a:rPr lang="en-ZW" b="1" dirty="0" smtClean="0"/>
            </a:br>
            <a:endParaRPr lang="en-ZW" dirty="0"/>
          </a:p>
        </p:txBody>
      </p:sp>
      <p:sp>
        <p:nvSpPr>
          <p:cNvPr id="3" name="Content Placeholder 2"/>
          <p:cNvSpPr>
            <a:spLocks noGrp="1"/>
          </p:cNvSpPr>
          <p:nvPr>
            <p:ph idx="1"/>
          </p:nvPr>
        </p:nvSpPr>
        <p:spPr>
          <a:xfrm>
            <a:off x="677334" y="1489167"/>
            <a:ext cx="8596668" cy="4552196"/>
          </a:xfrm>
        </p:spPr>
        <p:txBody>
          <a:bodyPr>
            <a:normAutofit/>
          </a:bodyPr>
          <a:lstStyle/>
          <a:p>
            <a:pPr fontAlgn="base"/>
            <a:r>
              <a:rPr lang="en-ZW" sz="2600" b="1" u="sng" dirty="0" smtClean="0">
                <a:solidFill>
                  <a:schemeClr val="tx1"/>
                </a:solidFill>
              </a:rPr>
              <a:t>Section 120 – Contents of bond</a:t>
            </a:r>
          </a:p>
          <a:p>
            <a:pPr fontAlgn="base"/>
            <a:r>
              <a:rPr lang="en-ZW" sz="2600" b="1" dirty="0" smtClean="0">
                <a:solidFill>
                  <a:schemeClr val="tx1"/>
                </a:solidFill>
              </a:rPr>
              <a:t>The bond to be executed by any such person shall bind him to keep the peace or to be of good behaviour, as the case may be, and in the latter case the commission or attempt to commit, or the abetment of, any offence punishable with imprisonment, wherever it may be committed, is a breach of the bond.</a:t>
            </a:r>
          </a:p>
          <a:p>
            <a:pPr>
              <a:buNone/>
            </a:pPr>
            <a:r>
              <a:rPr lang="en-ZW" dirty="0" smtClean="0">
                <a:solidFill>
                  <a:schemeClr val="tx1"/>
                </a:solidFill>
              </a:rPr>
              <a:t/>
            </a:r>
            <a:br>
              <a:rPr lang="en-ZW" dirty="0" smtClean="0">
                <a:solidFill>
                  <a:schemeClr val="tx1"/>
                </a:solidFill>
              </a:rPr>
            </a:br>
            <a:endParaRPr lang="en-ZW"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W" b="1" u="sng" dirty="0" smtClean="0">
                <a:solidFill>
                  <a:srgbClr val="FF0000"/>
                </a:solidFill>
              </a:rPr>
              <a:t>Section 121- Power to reject sureties</a:t>
            </a:r>
            <a:endParaRPr lang="en-ZW" b="1" u="sng" dirty="0">
              <a:solidFill>
                <a:srgbClr val="FF0000"/>
              </a:solidFill>
            </a:endParaRPr>
          </a:p>
        </p:txBody>
      </p:sp>
      <p:sp>
        <p:nvSpPr>
          <p:cNvPr id="3" name="Content Placeholder 2"/>
          <p:cNvSpPr>
            <a:spLocks noGrp="1"/>
          </p:cNvSpPr>
          <p:nvPr>
            <p:ph idx="1"/>
          </p:nvPr>
        </p:nvSpPr>
        <p:spPr>
          <a:xfrm>
            <a:off x="677333" y="1188721"/>
            <a:ext cx="9916643" cy="4852642"/>
          </a:xfrm>
        </p:spPr>
        <p:txBody>
          <a:bodyPr>
            <a:noAutofit/>
          </a:bodyPr>
          <a:lstStyle/>
          <a:p>
            <a:pPr fontAlgn="base"/>
            <a:r>
              <a:rPr lang="en-ZW" sz="2400" b="1" u="sng" dirty="0" smtClean="0">
                <a:solidFill>
                  <a:schemeClr val="tx1"/>
                </a:solidFill>
              </a:rPr>
              <a:t>Section 121 – Power to reject sureties</a:t>
            </a:r>
          </a:p>
          <a:p>
            <a:pPr fontAlgn="base"/>
            <a:r>
              <a:rPr lang="en-ZW" sz="2000" b="1" dirty="0" smtClean="0">
                <a:solidFill>
                  <a:schemeClr val="tx1"/>
                </a:solidFill>
              </a:rPr>
              <a:t>1. A Magistrate may refuse to accept any surety offered, or may reject any surety previously accepted by him or his predecessor under this Chapter on the ground that such surety is an unfit person for the purposes of the bond;</a:t>
            </a:r>
            <a:br>
              <a:rPr lang="en-ZW" sz="2000" b="1" dirty="0" smtClean="0">
                <a:solidFill>
                  <a:schemeClr val="tx1"/>
                </a:solidFill>
              </a:rPr>
            </a:br>
            <a:r>
              <a:rPr lang="en-ZW" sz="2000" b="1" dirty="0" smtClean="0">
                <a:solidFill>
                  <a:schemeClr val="tx1"/>
                </a:solidFill>
              </a:rPr>
              <a:t/>
            </a:r>
            <a:br>
              <a:rPr lang="en-ZW" sz="2000" b="1" dirty="0" smtClean="0">
                <a:solidFill>
                  <a:schemeClr val="tx1"/>
                </a:solidFill>
              </a:rPr>
            </a:br>
            <a:r>
              <a:rPr lang="en-ZW" sz="2000" b="1" dirty="0" smtClean="0">
                <a:solidFill>
                  <a:schemeClr val="tx1"/>
                </a:solidFill>
              </a:rPr>
              <a:t>        Provided that, before so refusing to accept or rejecting any such surely, he shall either himself hold an enquiry on oath into the fitness of the surety, or cause such inquiry to be held and a report to be made thereon by a Magistrate subordinate to him.</a:t>
            </a:r>
          </a:p>
          <a:p>
            <a:pPr fontAlgn="base"/>
            <a:r>
              <a:rPr lang="en-ZW" sz="2000" b="1" dirty="0" smtClean="0">
                <a:solidFill>
                  <a:schemeClr val="tx1"/>
                </a:solidFill>
              </a:rPr>
              <a:t>2. Such Magistrate shall, before holding the inquiry, give reasonable notice to the surety and to the person by whom the surety was offered and shall, in making the inquiry, record the substance of the evidence adduced before him.</a:t>
            </a:r>
            <a:br>
              <a:rPr lang="en-ZW" sz="2000" b="1" dirty="0" smtClean="0">
                <a:solidFill>
                  <a:schemeClr val="tx1"/>
                </a:solidFill>
              </a:rPr>
            </a:br>
            <a:endParaRPr lang="en-ZW" sz="20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b="1" u="sng" dirty="0" smtClean="0">
                <a:solidFill>
                  <a:srgbClr val="FF0000"/>
                </a:solidFill>
              </a:rPr>
              <a:t>Section 121- Power to reject sureties</a:t>
            </a:r>
            <a:endParaRPr lang="en-ZW" dirty="0"/>
          </a:p>
        </p:txBody>
      </p:sp>
      <p:sp>
        <p:nvSpPr>
          <p:cNvPr id="3" name="Content Placeholder 2"/>
          <p:cNvSpPr>
            <a:spLocks noGrp="1"/>
          </p:cNvSpPr>
          <p:nvPr>
            <p:ph idx="1"/>
          </p:nvPr>
        </p:nvSpPr>
        <p:spPr>
          <a:xfrm>
            <a:off x="677334" y="1214847"/>
            <a:ext cx="8596668" cy="4826516"/>
          </a:xfrm>
        </p:spPr>
        <p:txBody>
          <a:bodyPr>
            <a:normAutofit fontScale="92500" lnSpcReduction="10000"/>
          </a:bodyPr>
          <a:lstStyle/>
          <a:p>
            <a:r>
              <a:rPr lang="en-ZW" sz="2400" b="1" dirty="0" smtClean="0">
                <a:solidFill>
                  <a:schemeClr val="tx1"/>
                </a:solidFill>
              </a:rPr>
              <a:t>3. If the Magistrate is satisfied, after considering the evidence so adduced either before him or before, a Magistrate deputed under Sub-Section (1), and the report of such Magistrate (if any), that the surety is an unfit person for the purposes of the bond, he shall make an order refusing to accept or rejecting, as the case may be, such surety and recording his reasons for so doing:</a:t>
            </a:r>
            <a:br>
              <a:rPr lang="en-ZW" sz="2400" b="1" dirty="0" smtClean="0">
                <a:solidFill>
                  <a:schemeClr val="tx1"/>
                </a:solidFill>
              </a:rPr>
            </a:br>
            <a:r>
              <a:rPr lang="en-ZW" sz="2400" b="1" dirty="0" smtClean="0">
                <a:solidFill>
                  <a:schemeClr val="tx1"/>
                </a:solidFill>
              </a:rPr>
              <a:t/>
            </a:r>
            <a:br>
              <a:rPr lang="en-ZW" sz="2400" b="1" dirty="0" smtClean="0">
                <a:solidFill>
                  <a:schemeClr val="tx1"/>
                </a:solidFill>
              </a:rPr>
            </a:br>
            <a:r>
              <a:rPr lang="en-ZW" sz="2400" b="1" dirty="0" smtClean="0">
                <a:solidFill>
                  <a:schemeClr val="tx1"/>
                </a:solidFill>
              </a:rPr>
              <a:t>Provided that, before making an order rejecting any surety who has previously been accepted, the Magistrate shall issue his summons or warrant, as he thinks fit, and cause the person for whom the surety is bound to appear or to be brought before him.</a:t>
            </a:r>
            <a:br>
              <a:rPr lang="en-ZW" sz="2400" b="1" dirty="0" smtClean="0">
                <a:solidFill>
                  <a:schemeClr val="tx1"/>
                </a:solidFill>
              </a:rPr>
            </a:br>
            <a:r>
              <a:rPr lang="en-ZW" dirty="0" smtClean="0">
                <a:solidFill>
                  <a:schemeClr val="tx1"/>
                </a:solidFill>
              </a:rPr>
              <a:t/>
            </a:r>
            <a:br>
              <a:rPr lang="en-ZW" dirty="0" smtClean="0">
                <a:solidFill>
                  <a:schemeClr val="tx1"/>
                </a:solidFill>
              </a:rPr>
            </a:br>
            <a:endParaRPr lang="en-ZW"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838266" cy="1320800"/>
          </a:xfrm>
        </p:spPr>
        <p:txBody>
          <a:bodyPr>
            <a:normAutofit fontScale="90000"/>
          </a:bodyPr>
          <a:lstStyle/>
          <a:p>
            <a:pPr algn="ctr"/>
            <a:r>
              <a:rPr lang="en-ZW" b="1" u="sng" dirty="0" smtClean="0">
                <a:solidFill>
                  <a:srgbClr val="FF0000"/>
                </a:solidFill>
              </a:rPr>
              <a:t>Section 122 – Imprisonment in default of security</a:t>
            </a:r>
            <a:r>
              <a:rPr lang="en-ZW" b="1" dirty="0" smtClean="0"/>
              <a:t/>
            </a:r>
            <a:br>
              <a:rPr lang="en-ZW" b="1" dirty="0" smtClean="0"/>
            </a:br>
            <a:endParaRPr lang="en-ZW" dirty="0"/>
          </a:p>
        </p:txBody>
      </p:sp>
      <p:sp>
        <p:nvSpPr>
          <p:cNvPr id="3" name="Content Placeholder 2"/>
          <p:cNvSpPr>
            <a:spLocks noGrp="1"/>
          </p:cNvSpPr>
          <p:nvPr>
            <p:ph idx="1"/>
          </p:nvPr>
        </p:nvSpPr>
        <p:spPr>
          <a:xfrm>
            <a:off x="677333" y="1188720"/>
            <a:ext cx="10622038" cy="5342709"/>
          </a:xfrm>
        </p:spPr>
        <p:txBody>
          <a:bodyPr>
            <a:noAutofit/>
          </a:bodyPr>
          <a:lstStyle/>
          <a:p>
            <a:pPr fontAlgn="base"/>
            <a:r>
              <a:rPr lang="en-ZW" sz="2400" b="1" u="sng" dirty="0" smtClean="0">
                <a:solidFill>
                  <a:schemeClr val="tx1"/>
                </a:solidFill>
              </a:rPr>
              <a:t>Section 122 – Imprisonment in default of security</a:t>
            </a:r>
          </a:p>
          <a:p>
            <a:pPr lvl="1" fontAlgn="base"/>
            <a:r>
              <a:rPr lang="en-ZW" sz="2000" b="1" dirty="0" smtClean="0">
                <a:solidFill>
                  <a:schemeClr val="tx1"/>
                </a:solidFill>
              </a:rPr>
              <a:t>1. a. If any person ordered to give security under section 106 or section 117 does not give such security on or before the date on which the period for which such security is to be given commences, be shall, except in the case next hereinafter mentioned, be committed to prison, or, if, he is already in prison, be detained in prison until such period expires or until within such period he gives the security to the Court or Magistrate who made the order requiring it.</a:t>
            </a:r>
          </a:p>
          <a:p>
            <a:pPr lvl="1" fontAlgn="base"/>
            <a:r>
              <a:rPr lang="en-ZW" sz="2000" b="1" dirty="0" smtClean="0">
                <a:solidFill>
                  <a:schemeClr val="tx1"/>
                </a:solidFill>
              </a:rPr>
              <a:t>1. b. If any person after having executed a bond with or without sureties for keeping the peace in pursuance of an order of a Magistrate under section 117, is proved, to the satisfaction of such Magistrate or his successor-in-office, to have committed breach of the bond, such Magistrate or successor-in-office may, after recording the grounds of such proof, order that the person be arrested and detained in prison until the expiry of the period of the bond and such order shall be without prejudice to any other punishment or forfeiture to which the said person may be liable in accordance with law.</a:t>
            </a:r>
          </a:p>
          <a:p>
            <a:endParaRPr lang="en-ZW" sz="20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433317" cy="1320800"/>
          </a:xfrm>
        </p:spPr>
        <p:txBody>
          <a:bodyPr>
            <a:normAutofit/>
          </a:bodyPr>
          <a:lstStyle/>
          <a:p>
            <a:r>
              <a:rPr lang="en-ZW" sz="3200" b="1" u="sng" dirty="0" smtClean="0">
                <a:solidFill>
                  <a:srgbClr val="FF0000"/>
                </a:solidFill>
              </a:rPr>
              <a:t>Section 122 – Imprisonment in default of security</a:t>
            </a:r>
            <a:endParaRPr lang="en-ZW" sz="3200" dirty="0"/>
          </a:p>
        </p:txBody>
      </p:sp>
      <p:sp>
        <p:nvSpPr>
          <p:cNvPr id="3" name="Content Placeholder 2"/>
          <p:cNvSpPr>
            <a:spLocks noGrp="1"/>
          </p:cNvSpPr>
          <p:nvPr>
            <p:ph idx="1"/>
          </p:nvPr>
        </p:nvSpPr>
        <p:spPr>
          <a:xfrm>
            <a:off x="677334" y="1645921"/>
            <a:ext cx="10295466" cy="4859382"/>
          </a:xfrm>
        </p:spPr>
        <p:txBody>
          <a:bodyPr>
            <a:noAutofit/>
          </a:bodyPr>
          <a:lstStyle/>
          <a:p>
            <a:r>
              <a:rPr lang="en-ZW" sz="1600" b="1" dirty="0" smtClean="0">
                <a:solidFill>
                  <a:schemeClr val="tx1"/>
                </a:solidFill>
              </a:rPr>
              <a:t>2. When such person has been ordered by a Magistrate to give security for a period exceeding one year, such Magistrate shall, if such person does not give such security as aforesaid, issue a warrant directing him to be detained in prison pending the orders of the Sessions Judge and the proceedings shall be laid, as soon as conveniently may be, before such Court.</a:t>
            </a:r>
          </a:p>
          <a:p>
            <a:r>
              <a:rPr lang="en-ZW" sz="1600" b="1" dirty="0" smtClean="0">
                <a:solidFill>
                  <a:schemeClr val="tx1"/>
                </a:solidFill>
              </a:rPr>
              <a:t>3. Such Court, after examining such proceedings and requiring from the Magistrate any further information or evidence which it thinks necessary, and after giving the concerned person a reasonable opportunity of being heard, may pass such order on the case as it thinks fit:</a:t>
            </a:r>
            <a:br>
              <a:rPr lang="en-ZW" sz="1600" b="1" dirty="0" smtClean="0">
                <a:solidFill>
                  <a:schemeClr val="tx1"/>
                </a:solidFill>
              </a:rPr>
            </a:br>
            <a:r>
              <a:rPr lang="en-ZW" sz="1600" b="1" dirty="0" smtClean="0">
                <a:solidFill>
                  <a:schemeClr val="tx1"/>
                </a:solidFill>
              </a:rPr>
              <a:t/>
            </a:r>
            <a:br>
              <a:rPr lang="en-ZW" sz="1600" b="1" dirty="0" smtClean="0">
                <a:solidFill>
                  <a:schemeClr val="tx1"/>
                </a:solidFill>
              </a:rPr>
            </a:br>
            <a:r>
              <a:rPr lang="en-ZW" sz="1600" b="1" dirty="0" smtClean="0">
                <a:solidFill>
                  <a:schemeClr val="tx1"/>
                </a:solidFill>
              </a:rPr>
              <a:t>Provided that the period (if any) for which any person is imprisoned for failure to give security shall not exceed three years.</a:t>
            </a:r>
          </a:p>
          <a:p>
            <a:r>
              <a:rPr lang="en-ZW" sz="1600" b="1" dirty="0" smtClean="0">
                <a:solidFill>
                  <a:schemeClr val="tx1"/>
                </a:solidFill>
              </a:rPr>
              <a:t>4. If security has been required in the course of </a:t>
            </a:r>
            <a:r>
              <a:rPr lang="en-ZW" sz="1600" b="1" i="1" u="sng" dirty="0" smtClean="0">
                <a:solidFill>
                  <a:srgbClr val="FF0000"/>
                </a:solidFill>
              </a:rPr>
              <a:t>the same proceeding from two or more persons in respect of any one of whom the proceedings are referred to the Sessions Judge under Sub-Section (2), such reference shall also include the case of any other of such persons who has been ordered to give security, and the provisions of Sub-Sections (2) and (3) shall, in that event, apply to the case of such other person also except that the period (if any) for which he may be imprisoned, </a:t>
            </a:r>
            <a:r>
              <a:rPr lang="en-ZW" sz="1600" b="1" dirty="0" smtClean="0">
                <a:solidFill>
                  <a:schemeClr val="tx1"/>
                </a:solidFill>
              </a:rPr>
              <a:t>shall not exceed the period for which he was ordered to give security.</a:t>
            </a:r>
            <a:br>
              <a:rPr lang="en-ZW" sz="1600" b="1" dirty="0" smtClean="0">
                <a:solidFill>
                  <a:schemeClr val="tx1"/>
                </a:solidFill>
              </a:rPr>
            </a:br>
            <a:r>
              <a:rPr lang="en-ZW" sz="1600" b="1" dirty="0" smtClean="0">
                <a:solidFill>
                  <a:schemeClr val="tx1"/>
                </a:solidFill>
              </a:rPr>
              <a:t/>
            </a:r>
            <a:br>
              <a:rPr lang="en-ZW" sz="1600" b="1" dirty="0" smtClean="0">
                <a:solidFill>
                  <a:schemeClr val="tx1"/>
                </a:solidFill>
              </a:rPr>
            </a:br>
            <a:endParaRPr lang="en-ZW" sz="16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b="1" u="sng" dirty="0" smtClean="0">
                <a:solidFill>
                  <a:srgbClr val="FF0000"/>
                </a:solidFill>
              </a:rPr>
              <a:t>Section 122 – Imprisonment in default of security</a:t>
            </a:r>
            <a:endParaRPr lang="en-ZW" dirty="0"/>
          </a:p>
        </p:txBody>
      </p:sp>
      <p:sp>
        <p:nvSpPr>
          <p:cNvPr id="3" name="Content Placeholder 2"/>
          <p:cNvSpPr>
            <a:spLocks noGrp="1"/>
          </p:cNvSpPr>
          <p:nvPr>
            <p:ph idx="1"/>
          </p:nvPr>
        </p:nvSpPr>
        <p:spPr>
          <a:xfrm>
            <a:off x="677334" y="1776549"/>
            <a:ext cx="9106746" cy="4264813"/>
          </a:xfrm>
        </p:spPr>
        <p:txBody>
          <a:bodyPr>
            <a:noAutofit/>
          </a:bodyPr>
          <a:lstStyle/>
          <a:p>
            <a:r>
              <a:rPr lang="en-ZW" b="1" dirty="0" smtClean="0">
                <a:solidFill>
                  <a:schemeClr val="tx1"/>
                </a:solidFill>
              </a:rPr>
              <a:t>5. A Sessions Judge may in his discretion transfer any proceeding laid before him under Sub-Section (2) or Sub-Section (4) to an Additional Sessions Judge or Assistant Sessions Judge and upon such transfer, such Additional Sessions Judge or Assistant Sessions Judge may exercise the powers of a Sessions Judge under this section in respect of such proceedings.</a:t>
            </a:r>
          </a:p>
          <a:p>
            <a:r>
              <a:rPr lang="en-ZW" b="1" dirty="0" smtClean="0">
                <a:solidFill>
                  <a:schemeClr val="tx1"/>
                </a:solidFill>
              </a:rPr>
              <a:t>6. If the security is tendered to the officer in charge of the jail, he shall forthwith refer the matter to the Court or Magistrate who made the order, and shall await the orders of such Court or Magistrate.</a:t>
            </a:r>
          </a:p>
          <a:p>
            <a:r>
              <a:rPr lang="en-ZW" b="1" dirty="0" smtClean="0">
                <a:solidFill>
                  <a:schemeClr val="tx1"/>
                </a:solidFill>
              </a:rPr>
              <a:t>7. Imprisonment for failure to give security for keeping the peace shall be simple.</a:t>
            </a:r>
          </a:p>
          <a:p>
            <a:r>
              <a:rPr lang="en-ZW" b="1" dirty="0" smtClean="0">
                <a:solidFill>
                  <a:schemeClr val="tx1"/>
                </a:solidFill>
              </a:rPr>
              <a:t>8. Imprisonment for failure to give security for good behaviour shall, where the proceedings have been taken under section 108, be simple and, where the proceedings have been taken under section 109 or section 110, be rigorous or simple as the Court or Magistrate in each case directs.</a:t>
            </a:r>
            <a:br>
              <a:rPr lang="en-ZW" b="1" dirty="0" smtClean="0">
                <a:solidFill>
                  <a:schemeClr val="tx1"/>
                </a:solidFill>
              </a:rPr>
            </a:br>
            <a:r>
              <a:rPr lang="en-ZW" b="1" dirty="0" smtClean="0">
                <a:solidFill>
                  <a:schemeClr val="tx1"/>
                </a:solidFill>
              </a:rPr>
              <a:t/>
            </a:r>
            <a:br>
              <a:rPr lang="en-ZW" b="1" dirty="0" smtClean="0">
                <a:solidFill>
                  <a:schemeClr val="tx1"/>
                </a:solidFill>
              </a:rPr>
            </a:br>
            <a:endParaRPr lang="en-ZW"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71155"/>
            <a:ext cx="8596668" cy="4970208"/>
          </a:xfrm>
        </p:spPr>
        <p:txBody>
          <a:bodyPr>
            <a:noAutofit/>
          </a:bodyPr>
          <a:lstStyle/>
          <a:p>
            <a:pPr fontAlgn="base"/>
            <a:r>
              <a:rPr lang="en-ZW" sz="2000" b="1" u="sng" dirty="0" smtClean="0">
                <a:solidFill>
                  <a:schemeClr val="tx1"/>
                </a:solidFill>
              </a:rPr>
              <a:t>Section 123 – Power to release persons imprisoned for failing to give security</a:t>
            </a:r>
          </a:p>
          <a:p>
            <a:pPr fontAlgn="base"/>
            <a:r>
              <a:rPr lang="en-ZW" sz="2000" b="1" dirty="0" smtClean="0">
                <a:solidFill>
                  <a:schemeClr val="tx1"/>
                </a:solidFill>
              </a:rPr>
              <a:t>1. Whenever the District Magistrate in the case of an order passed by an Executive Magistrate under section 117, or the Chief Judicial Magistrate in any other case is of opinion that any person imprisoned for failing to give security under this Chapter may be released without hazard to the community or to any other person, he may order such person to be discharged.</a:t>
            </a:r>
          </a:p>
          <a:p>
            <a:pPr fontAlgn="base"/>
            <a:r>
              <a:rPr lang="en-ZW" sz="2000" b="1" dirty="0" smtClean="0">
                <a:solidFill>
                  <a:schemeClr val="tx1"/>
                </a:solidFill>
              </a:rPr>
              <a:t>2. Whenever any person has been imprisoned for failing to give security under this Chapter, the High Court or Court of Session, or, where the order was made by any other Court, the District Magistrate, in the case of an order passed by an Executive Magistrate under section 117, or the Chief Judicial Magistrate in any other case</a:t>
            </a:r>
            <a:r>
              <a:rPr lang="en-ZW" sz="2000" b="1" i="1" u="sng" dirty="0" smtClean="0">
                <a:solidFill>
                  <a:srgbClr val="FF0000"/>
                </a:solidFill>
              </a:rPr>
              <a:t>, may make an order reducing the amount of the security or the number of sureties or the time for which security has been required</a:t>
            </a:r>
          </a:p>
          <a:p>
            <a:r>
              <a:rPr lang="en-ZW" sz="2000" dirty="0" smtClean="0">
                <a:solidFill>
                  <a:schemeClr val="tx1"/>
                </a:solidFill>
              </a:rPr>
              <a:t/>
            </a:r>
            <a:br>
              <a:rPr lang="en-ZW" sz="2000" dirty="0" smtClean="0">
                <a:solidFill>
                  <a:schemeClr val="tx1"/>
                </a:solidFill>
              </a:rPr>
            </a:br>
            <a:r>
              <a:rPr lang="en-ZW" sz="2000" dirty="0" smtClean="0">
                <a:solidFill>
                  <a:schemeClr val="tx1"/>
                </a:solidFill>
              </a:rPr>
              <a:t/>
            </a:r>
            <a:br>
              <a:rPr lang="en-ZW" sz="2000" dirty="0" smtClean="0">
                <a:solidFill>
                  <a:schemeClr val="tx1"/>
                </a:solidFill>
              </a:rPr>
            </a:br>
            <a:endParaRPr lang="en-ZW" sz="2000" dirty="0">
              <a:solidFill>
                <a:schemeClr val="tx1"/>
              </a:solidFill>
            </a:endParaRPr>
          </a:p>
        </p:txBody>
      </p:sp>
      <p:sp>
        <p:nvSpPr>
          <p:cNvPr id="4" name="Title 3"/>
          <p:cNvSpPr>
            <a:spLocks noGrp="1"/>
          </p:cNvSpPr>
          <p:nvPr>
            <p:ph type="title"/>
          </p:nvPr>
        </p:nvSpPr>
        <p:spPr>
          <a:xfrm>
            <a:off x="677334" y="0"/>
            <a:ext cx="8925007" cy="1077218"/>
          </a:xfrm>
          <a:prstGeom prst="rect">
            <a:avLst/>
          </a:prstGeom>
        </p:spPr>
        <p:txBody>
          <a:bodyPr wrap="square">
            <a:spAutoFit/>
          </a:bodyPr>
          <a:lstStyle/>
          <a:p>
            <a:pPr algn="ctr"/>
            <a:r>
              <a:rPr lang="en-ZW" sz="3200" b="1" u="sng" dirty="0" smtClean="0">
                <a:solidFill>
                  <a:srgbClr val="FF0000"/>
                </a:solidFill>
              </a:rPr>
              <a:t>Section 123 – – Power to release persons</a:t>
            </a:r>
            <a:br>
              <a:rPr lang="en-ZW" sz="3200" b="1" u="sng" dirty="0" smtClean="0">
                <a:solidFill>
                  <a:srgbClr val="FF0000"/>
                </a:solidFill>
              </a:rPr>
            </a:br>
            <a:r>
              <a:rPr lang="en-ZW" sz="3200" b="1" u="sng" dirty="0" smtClean="0">
                <a:solidFill>
                  <a:srgbClr val="FF0000"/>
                </a:solidFill>
              </a:rPr>
              <a:t> imprisoned for failing to give security</a:t>
            </a:r>
            <a:endParaRPr lang="en-ZW" sz="3200" u="sng" dirty="0">
              <a:solidFill>
                <a:srgbClr val="FF0000"/>
              </a:solidFill>
            </a:endParaRPr>
          </a:p>
        </p:txBody>
      </p:sp>
    </p:spTree>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W" b="1" u="sng" dirty="0" smtClean="0">
                <a:solidFill>
                  <a:srgbClr val="FF0000"/>
                </a:solidFill>
              </a:rPr>
              <a:t>Search Warrants</a:t>
            </a:r>
            <a:endParaRPr lang="en-ZW" dirty="0"/>
          </a:p>
        </p:txBody>
      </p:sp>
      <p:graphicFrame>
        <p:nvGraphicFramePr>
          <p:cNvPr id="4" name="Content Placeholder 3"/>
          <p:cNvGraphicFramePr>
            <a:graphicFrameLocks noGrp="1"/>
          </p:cNvGraphicFramePr>
          <p:nvPr>
            <p:ph idx="1"/>
          </p:nvPr>
        </p:nvGraphicFramePr>
        <p:xfrm>
          <a:off x="1082565" y="1802221"/>
          <a:ext cx="8273144" cy="3444240"/>
        </p:xfrm>
        <a:graphic>
          <a:graphicData uri="http://schemas.openxmlformats.org/drawingml/2006/table">
            <a:tbl>
              <a:tblPr firstRow="1" bandRow="1">
                <a:tableStyleId>{5C22544A-7EE6-4342-B048-85BDC9FD1C3A}</a:tableStyleId>
              </a:tblPr>
              <a:tblGrid>
                <a:gridCol w="4136572"/>
                <a:gridCol w="4136572"/>
              </a:tblGrid>
              <a:tr h="6660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W" sz="2400" b="1" u="sng" dirty="0" smtClean="0"/>
                        <a:t>SECTIONS</a:t>
                      </a:r>
                      <a:r>
                        <a:rPr lang="en-ZW" sz="2400" b="1" u="sng" baseline="0" dirty="0" smtClean="0"/>
                        <a:t> OF  CR.PC</a:t>
                      </a:r>
                      <a:endParaRPr lang="en-ZW" sz="2400" b="1" u="sng" dirty="0" smtClean="0"/>
                    </a:p>
                    <a:p>
                      <a:r>
                        <a:rPr lang="en-ZW" dirty="0" smtClean="0"/>
                        <a:t> </a:t>
                      </a:r>
                      <a:endParaRPr lang="en-ZW" dirty="0"/>
                    </a:p>
                  </a:txBody>
                  <a:tcPr marL="121920" marR="1219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2000" u="sng" dirty="0" smtClean="0"/>
                        <a:t>SUBJECT MATTERS OF CR.PC</a:t>
                      </a:r>
                    </a:p>
                    <a:p>
                      <a:endParaRPr lang="en-ZW" dirty="0"/>
                    </a:p>
                  </a:txBody>
                  <a:tcPr marL="121920" marR="121920"/>
                </a:tc>
              </a:tr>
              <a:tr h="915859">
                <a:tc>
                  <a:txBody>
                    <a:bodyPr/>
                    <a:lstStyle/>
                    <a:p>
                      <a:pPr algn="ctr"/>
                      <a:r>
                        <a:rPr lang="en-ZW" sz="2400" b="1" dirty="0" smtClean="0">
                          <a:solidFill>
                            <a:schemeClr val="tx1"/>
                          </a:solidFill>
                        </a:rPr>
                        <a:t>Section-94</a:t>
                      </a:r>
                      <a:endParaRPr lang="en-ZW" sz="2400" b="1" dirty="0">
                        <a:solidFill>
                          <a:schemeClr val="tx1"/>
                        </a:solidFill>
                      </a:endParaRPr>
                    </a:p>
                  </a:txBody>
                  <a:tcPr marL="121920" marR="121920"/>
                </a:tc>
                <a:tc>
                  <a:txBody>
                    <a:bodyPr/>
                    <a:lstStyle/>
                    <a:p>
                      <a:r>
                        <a:rPr lang="en-ZW" sz="2000" b="1" dirty="0" smtClean="0">
                          <a:solidFill>
                            <a:schemeClr val="tx1"/>
                          </a:solidFill>
                        </a:rPr>
                        <a:t>Authorising the Police Officer to search the place suspected to contain  stolen property, forged documents.</a:t>
                      </a:r>
                      <a:endParaRPr lang="en-ZW" sz="2000" b="1" dirty="0">
                        <a:solidFill>
                          <a:schemeClr val="tx1"/>
                        </a:solidFill>
                      </a:endParaRPr>
                    </a:p>
                  </a:txBody>
                  <a:tcPr marL="121920" marR="121920"/>
                </a:tc>
              </a:tr>
              <a:tr h="6383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W" sz="2000" b="1" dirty="0" smtClean="0">
                          <a:solidFill>
                            <a:schemeClr val="tx1"/>
                          </a:solidFill>
                        </a:rPr>
                        <a:t>Section-97</a:t>
                      </a:r>
                    </a:p>
                    <a:p>
                      <a:pPr algn="ctr"/>
                      <a:endParaRPr lang="en-ZW" sz="2000" b="1" dirty="0">
                        <a:solidFill>
                          <a:schemeClr val="tx1"/>
                        </a:solidFill>
                      </a:endParaRPr>
                    </a:p>
                  </a:txBody>
                  <a:tcPr marL="121920" marR="121920"/>
                </a:tc>
                <a:tc>
                  <a:txBody>
                    <a:bodyPr/>
                    <a:lstStyle/>
                    <a:p>
                      <a:r>
                        <a:rPr lang="en-ZW" sz="2000" b="1" dirty="0" smtClean="0">
                          <a:solidFill>
                            <a:schemeClr val="tx1"/>
                          </a:solidFill>
                        </a:rPr>
                        <a:t>Search for persons wrongfully confined</a:t>
                      </a:r>
                      <a:endParaRPr lang="en-ZW" sz="2000" b="1" dirty="0">
                        <a:solidFill>
                          <a:schemeClr val="tx1"/>
                        </a:solidFill>
                      </a:endParaRPr>
                    </a:p>
                  </a:txBody>
                  <a:tcPr marL="121920" marR="121920"/>
                </a:tc>
              </a:tr>
              <a:tr h="6383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W" sz="2000" b="1" dirty="0" smtClean="0">
                          <a:solidFill>
                            <a:schemeClr val="tx1"/>
                          </a:solidFill>
                        </a:rPr>
                        <a:t>Section-98</a:t>
                      </a:r>
                    </a:p>
                    <a:p>
                      <a:pPr algn="ctr"/>
                      <a:endParaRPr lang="en-ZW" sz="2000" b="1" dirty="0">
                        <a:solidFill>
                          <a:schemeClr val="tx1"/>
                        </a:solidFill>
                      </a:endParaRPr>
                    </a:p>
                  </a:txBody>
                  <a:tcPr marL="121920" marR="121920"/>
                </a:tc>
                <a:tc>
                  <a:txBody>
                    <a:bodyPr/>
                    <a:lstStyle/>
                    <a:p>
                      <a:r>
                        <a:rPr lang="en-ZW" sz="2000" b="1" dirty="0" smtClean="0"/>
                        <a:t>Power to  compel restoration of abducted females</a:t>
                      </a:r>
                      <a:endParaRPr lang="en-ZW" sz="2000" b="1" dirty="0"/>
                    </a:p>
                  </a:txBody>
                  <a:tcPr marL="121920" marR="121920"/>
                </a:tc>
              </a:tr>
            </a:tbl>
          </a:graphicData>
        </a:graphic>
      </p:graphicFrame>
    </p:spTree>
  </p:cSld>
  <p:clrMapOvr>
    <a:masterClrMapping/>
  </p:clrMapOvr>
  <p:transition>
    <p:strips dir="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881051"/>
            <a:ext cx="10204026" cy="4160311"/>
          </a:xfrm>
        </p:spPr>
        <p:txBody>
          <a:bodyPr>
            <a:noAutofit/>
          </a:bodyPr>
          <a:lstStyle/>
          <a:p>
            <a:r>
              <a:rPr lang="en-ZW" sz="2000" b="1" dirty="0" smtClean="0">
                <a:solidFill>
                  <a:schemeClr val="tx1"/>
                </a:solidFill>
              </a:rPr>
              <a:t>3. An order under Sub-Section (1) may direct the discharge of such person either without conditions or upon any conditions which such person accepts:</a:t>
            </a:r>
            <a:br>
              <a:rPr lang="en-ZW" sz="2000" b="1" dirty="0" smtClean="0">
                <a:solidFill>
                  <a:schemeClr val="tx1"/>
                </a:solidFill>
              </a:rPr>
            </a:br>
            <a:r>
              <a:rPr lang="en-ZW" sz="2000" b="1" dirty="0" smtClean="0">
                <a:solidFill>
                  <a:schemeClr val="tx1"/>
                </a:solidFill>
              </a:rPr>
              <a:t/>
            </a:r>
            <a:br>
              <a:rPr lang="en-ZW" sz="2000" b="1" dirty="0" smtClean="0">
                <a:solidFill>
                  <a:schemeClr val="tx1"/>
                </a:solidFill>
              </a:rPr>
            </a:br>
            <a:r>
              <a:rPr lang="en-ZW" sz="2000" b="1" dirty="0" smtClean="0">
                <a:solidFill>
                  <a:schemeClr val="tx1"/>
                </a:solidFill>
              </a:rPr>
              <a:t>Provided that any condition imposed shall cease to be operative when the period for which such person was ordered to give security has expired.</a:t>
            </a:r>
          </a:p>
          <a:p>
            <a:r>
              <a:rPr lang="en-ZW" sz="2000" b="1" dirty="0" smtClean="0">
                <a:solidFill>
                  <a:schemeClr val="tx1"/>
                </a:solidFill>
              </a:rPr>
              <a:t>4. The State Government may prescribe the conditions upon which a conditional discharge may be made.</a:t>
            </a:r>
          </a:p>
          <a:p>
            <a:r>
              <a:rPr lang="en-ZW" sz="2000" b="1" dirty="0" smtClean="0">
                <a:solidFill>
                  <a:schemeClr val="tx1"/>
                </a:solidFill>
              </a:rPr>
              <a:t>5. If any condition upon which any person has been discharged is, in the opinion of the District Magistrate, in the case of an order passed by an Executive Magistrate under section 117, or the Chief Judicial Magistrate in any other case by whom the order of discharge was made or of his successor, not fulfilled, he may cancel the same.</a:t>
            </a:r>
            <a:r>
              <a:rPr lang="en-ZW" b="1" dirty="0" smtClean="0">
                <a:solidFill>
                  <a:schemeClr val="tx1"/>
                </a:solidFill>
              </a:rPr>
              <a:t/>
            </a:r>
            <a:br>
              <a:rPr lang="en-ZW" b="1" dirty="0" smtClean="0">
                <a:solidFill>
                  <a:schemeClr val="tx1"/>
                </a:solidFill>
              </a:rPr>
            </a:br>
            <a:r>
              <a:rPr lang="en-ZW" b="1" dirty="0" smtClean="0">
                <a:solidFill>
                  <a:schemeClr val="tx1"/>
                </a:solidFill>
              </a:rPr>
              <a:t/>
            </a:r>
            <a:br>
              <a:rPr lang="en-ZW" b="1" dirty="0" smtClean="0">
                <a:solidFill>
                  <a:schemeClr val="tx1"/>
                </a:solidFill>
              </a:rPr>
            </a:br>
            <a:endParaRPr lang="en-ZW" b="1" dirty="0">
              <a:solidFill>
                <a:schemeClr val="tx1"/>
              </a:solidFill>
            </a:endParaRPr>
          </a:p>
        </p:txBody>
      </p:sp>
      <p:sp>
        <p:nvSpPr>
          <p:cNvPr id="4" name="Title 3"/>
          <p:cNvSpPr>
            <a:spLocks noGrp="1"/>
          </p:cNvSpPr>
          <p:nvPr>
            <p:ph type="title"/>
          </p:nvPr>
        </p:nvSpPr>
        <p:spPr>
          <a:xfrm>
            <a:off x="677334" y="596537"/>
            <a:ext cx="8755089" cy="1200329"/>
          </a:xfrm>
          <a:prstGeom prst="rect">
            <a:avLst/>
          </a:prstGeom>
        </p:spPr>
        <p:txBody>
          <a:bodyPr wrap="none">
            <a:spAutoFit/>
          </a:bodyPr>
          <a:lstStyle/>
          <a:p>
            <a:r>
              <a:rPr lang="en-ZW" b="1" u="sng" dirty="0" smtClean="0">
                <a:solidFill>
                  <a:srgbClr val="FF0000"/>
                </a:solidFill>
              </a:rPr>
              <a:t>Section 123 – Power to release persons </a:t>
            </a:r>
            <a:br>
              <a:rPr lang="en-ZW" b="1" u="sng" dirty="0" smtClean="0">
                <a:solidFill>
                  <a:srgbClr val="FF0000"/>
                </a:solidFill>
              </a:rPr>
            </a:br>
            <a:r>
              <a:rPr lang="en-ZW" b="1" u="sng" dirty="0" smtClean="0">
                <a:solidFill>
                  <a:srgbClr val="FF0000"/>
                </a:solidFill>
              </a:rPr>
              <a:t>imprisoned for failing to give security</a:t>
            </a:r>
            <a:endParaRPr lang="en-ZW" dirty="0"/>
          </a:p>
        </p:txBody>
      </p:sp>
    </p:spTree>
  </p:cSld>
  <p:clrMapOvr>
    <a:masterClrMapping/>
  </p:clrMapOvr>
  <p:transition>
    <p:strips dir="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base"/>
            <a:r>
              <a:rPr lang="en-ZW" b="1" u="sng" dirty="0" smtClean="0">
                <a:solidFill>
                  <a:srgbClr val="FF0000"/>
                </a:solidFill>
              </a:rPr>
              <a:t>Section 123 – Power to release persons imprisoned for failing to give security.</a:t>
            </a:r>
            <a:br>
              <a:rPr lang="en-ZW" b="1" u="sng" dirty="0" smtClean="0">
                <a:solidFill>
                  <a:srgbClr val="FF0000"/>
                </a:solidFill>
              </a:rPr>
            </a:br>
            <a:r>
              <a:rPr lang="en-ZW" u="sng" dirty="0" smtClean="0">
                <a:solidFill>
                  <a:srgbClr val="FF0000"/>
                </a:solidFill>
              </a:rPr>
              <a:t/>
            </a:r>
            <a:br>
              <a:rPr lang="en-ZW" u="sng" dirty="0" smtClean="0">
                <a:solidFill>
                  <a:srgbClr val="FF0000"/>
                </a:solidFill>
              </a:rPr>
            </a:br>
            <a:r>
              <a:rPr lang="en-ZW" dirty="0" smtClean="0"/>
              <a:t/>
            </a:r>
            <a:br>
              <a:rPr lang="en-ZW" dirty="0" smtClean="0"/>
            </a:br>
            <a:endParaRPr lang="en-ZW" dirty="0"/>
          </a:p>
        </p:txBody>
      </p:sp>
      <p:sp>
        <p:nvSpPr>
          <p:cNvPr id="3" name="Content Placeholder 2"/>
          <p:cNvSpPr>
            <a:spLocks noGrp="1"/>
          </p:cNvSpPr>
          <p:nvPr>
            <p:ph idx="1"/>
          </p:nvPr>
        </p:nvSpPr>
        <p:spPr>
          <a:xfrm>
            <a:off x="677333" y="1685110"/>
            <a:ext cx="10974735" cy="5172890"/>
          </a:xfrm>
        </p:spPr>
        <p:txBody>
          <a:bodyPr>
            <a:noAutofit/>
          </a:bodyPr>
          <a:lstStyle/>
          <a:p>
            <a:r>
              <a:rPr lang="en-ZW" sz="2000" b="1" dirty="0" smtClean="0">
                <a:solidFill>
                  <a:schemeClr val="tx1"/>
                </a:solidFill>
              </a:rPr>
              <a:t>6. When a conditional order of discharge has been cancelled under Sub-Section (5), such person may be arrested by any police officer without warrant, and shall thereupon be produced before the District Magistrate, in the case of an order passed by an Executive </a:t>
            </a:r>
          </a:p>
          <a:p>
            <a:r>
              <a:rPr lang="en-ZW" b="1" dirty="0" smtClean="0">
                <a:solidFill>
                  <a:schemeClr val="tx1"/>
                </a:solidFill>
              </a:rPr>
              <a:t>7. Unless such person gives security in accordance with the terms of the original order for the unexpired portion of the term for which he was in the first instance committed or ordered to be detained (such portion being deemed to be a period equal to the period between the date of the breach of the conditions of discharge and the date on which, except for such conditional discharge, he would have been entitled to release), the District Magistrate, in the case of an order passed by an Executive Magistrate under section 117, or the Chief Judicial Magistrate in any other case may remand such person to prison to undergo such unexpired portion.</a:t>
            </a:r>
          </a:p>
          <a:p>
            <a:r>
              <a:rPr lang="en-ZW" b="1" dirty="0" smtClean="0">
                <a:solidFill>
                  <a:schemeClr val="tx1"/>
                </a:solidFill>
              </a:rPr>
              <a:t>8. A person remanded to prison under Sub-Section (7) shall, subject to the provisions of section 122, be released at any lime on giving security in accordance with the terms of the original order for the unexpired portion aforesaid to the Court or Magistrate by whom such order was made, or to its or his successor.</a:t>
            </a:r>
            <a:br>
              <a:rPr lang="en-ZW" b="1" dirty="0" smtClean="0">
                <a:solidFill>
                  <a:schemeClr val="tx1"/>
                </a:solidFill>
              </a:rPr>
            </a:br>
            <a:r>
              <a:rPr lang="en-ZW" sz="1600" b="1" dirty="0" smtClean="0">
                <a:solidFill>
                  <a:schemeClr val="tx1"/>
                </a:solidFill>
              </a:rPr>
              <a:t/>
            </a:r>
            <a:br>
              <a:rPr lang="en-ZW" sz="1600" b="1" dirty="0" smtClean="0">
                <a:solidFill>
                  <a:schemeClr val="tx1"/>
                </a:solidFill>
              </a:rPr>
            </a:br>
            <a:endParaRPr lang="en-ZW" sz="16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W" sz="3200" b="1" u="sng" dirty="0" smtClean="0">
                <a:solidFill>
                  <a:srgbClr val="FF0000"/>
                </a:solidFill>
              </a:rPr>
              <a:t>Section 123 – Power to release persons imprisoned for failing to give security</a:t>
            </a:r>
            <a:endParaRPr lang="en-ZW" sz="3200" dirty="0"/>
          </a:p>
        </p:txBody>
      </p:sp>
      <p:sp>
        <p:nvSpPr>
          <p:cNvPr id="3" name="Content Placeholder 2"/>
          <p:cNvSpPr>
            <a:spLocks noGrp="1"/>
          </p:cNvSpPr>
          <p:nvPr>
            <p:ph idx="1"/>
          </p:nvPr>
        </p:nvSpPr>
        <p:spPr>
          <a:xfrm>
            <a:off x="677334" y="1750423"/>
            <a:ext cx="8596668" cy="4807131"/>
          </a:xfrm>
        </p:spPr>
        <p:txBody>
          <a:bodyPr>
            <a:normAutofit lnSpcReduction="10000"/>
          </a:bodyPr>
          <a:lstStyle/>
          <a:p>
            <a:r>
              <a:rPr lang="en-ZW" sz="1900" b="1" dirty="0" smtClean="0"/>
              <a:t>9. </a:t>
            </a:r>
            <a:r>
              <a:rPr lang="en-ZW" sz="1900" b="1" dirty="0" smtClean="0">
                <a:solidFill>
                  <a:schemeClr val="tx1"/>
                </a:solidFill>
              </a:rPr>
              <a:t>The High Court or Court of Sessions may at any time, for sufficient reasons to be recorded in writing, cancel any bond for keeping the peace or for good behaviour executed under this Chapter by any order made by it, and the District Magistrate, in the case of an order passed by an Executive Magistrate under section 117, or the Chief Judicial Magistrate in any other case may make such cancellation where such bond was executed under his order or under the order of any other Court in his district.</a:t>
            </a:r>
          </a:p>
          <a:p>
            <a:r>
              <a:rPr lang="en-ZW" sz="1900" b="1" dirty="0" smtClean="0">
                <a:solidFill>
                  <a:schemeClr val="tx1"/>
                </a:solidFill>
              </a:rPr>
              <a:t>10 Any surety for the peaceable conduct or good behaviour of another person, ordered to execute a bond under this Chapter may at any time apply to the Court making such order to cancel the bond and on such application being made, the Court shall issue a summons or warrant, as it thinks fit, requiring the person for whom such surety is bound to appear or to be brought before it.</a:t>
            </a:r>
            <a:r>
              <a:rPr lang="en-ZW" b="1" dirty="0" smtClean="0">
                <a:solidFill>
                  <a:schemeClr val="tx1"/>
                </a:solidFill>
              </a:rPr>
              <a:t/>
            </a:r>
            <a:br>
              <a:rPr lang="en-ZW" b="1" dirty="0" smtClean="0">
                <a:solidFill>
                  <a:schemeClr val="tx1"/>
                </a:solidFill>
              </a:rPr>
            </a:br>
            <a:r>
              <a:rPr lang="en-ZW" b="1" dirty="0" smtClean="0">
                <a:solidFill>
                  <a:schemeClr val="tx1"/>
                </a:solidFill>
              </a:rPr>
              <a:t/>
            </a:r>
            <a:br>
              <a:rPr lang="en-ZW" b="1" dirty="0" smtClean="0">
                <a:solidFill>
                  <a:schemeClr val="tx1"/>
                </a:solidFill>
              </a:rPr>
            </a:br>
            <a:endParaRPr lang="en-ZW"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563946" cy="1320800"/>
          </a:xfrm>
        </p:spPr>
        <p:txBody>
          <a:bodyPr>
            <a:noAutofit/>
          </a:bodyPr>
          <a:lstStyle/>
          <a:p>
            <a:pPr algn="ctr"/>
            <a:r>
              <a:rPr lang="en-ZW" sz="2800" b="1" u="sng" dirty="0" smtClean="0">
                <a:solidFill>
                  <a:srgbClr val="FF0000"/>
                </a:solidFill>
              </a:rPr>
              <a:t>Section 124 – Security for unexpired period of bond</a:t>
            </a:r>
            <a:br>
              <a:rPr lang="en-ZW" sz="2800" b="1" u="sng" dirty="0" smtClean="0">
                <a:solidFill>
                  <a:srgbClr val="FF0000"/>
                </a:solidFill>
              </a:rPr>
            </a:br>
            <a:endParaRPr lang="en-ZW" sz="2800" u="sng" dirty="0">
              <a:solidFill>
                <a:srgbClr val="FF0000"/>
              </a:solidFill>
            </a:endParaRPr>
          </a:p>
        </p:txBody>
      </p:sp>
      <p:sp>
        <p:nvSpPr>
          <p:cNvPr id="3" name="Content Placeholder 2"/>
          <p:cNvSpPr>
            <a:spLocks noGrp="1"/>
          </p:cNvSpPr>
          <p:nvPr>
            <p:ph idx="1"/>
          </p:nvPr>
        </p:nvSpPr>
        <p:spPr>
          <a:xfrm>
            <a:off x="677334" y="1267097"/>
            <a:ext cx="9838266" cy="4774265"/>
          </a:xfrm>
        </p:spPr>
        <p:txBody>
          <a:bodyPr>
            <a:noAutofit/>
          </a:bodyPr>
          <a:lstStyle/>
          <a:p>
            <a:pPr fontAlgn="base"/>
            <a:r>
              <a:rPr lang="en-ZW" sz="2000" b="1" u="sng" dirty="0" smtClean="0">
                <a:solidFill>
                  <a:schemeClr val="tx1"/>
                </a:solidFill>
              </a:rPr>
              <a:t>Section 124 – Security for unexpired period of bond</a:t>
            </a:r>
          </a:p>
          <a:p>
            <a:pPr fontAlgn="base"/>
            <a:r>
              <a:rPr lang="en-ZW" sz="2400" b="1" dirty="0" smtClean="0">
                <a:solidFill>
                  <a:schemeClr val="tx1"/>
                </a:solidFill>
              </a:rPr>
              <a:t>1. When a person for whose appearance a summons or warrant has been issued under the proviso to Sub-Section (3) of section 121 or under Sub-Section (10) of section 123, appears or is brought before the Magistrate or Court, the Magistrate or Court shall cancel the bond executed by such person and shall order such person to give, for the unexpired portion of the term of such bond, fresh security of the same person description as the original security.</a:t>
            </a:r>
          </a:p>
          <a:p>
            <a:pPr fontAlgn="base"/>
            <a:r>
              <a:rPr lang="en-ZW" sz="2400" b="1" dirty="0" smtClean="0">
                <a:solidFill>
                  <a:schemeClr val="tx1"/>
                </a:solidFill>
              </a:rPr>
              <a:t>2. Every such order shall, for the purposes of sections 120 to 123 (both inclusive). Be deemed to be an order made under section 106 or section 117, as the case may be.</a:t>
            </a:r>
          </a:p>
        </p:txBody>
      </p:sp>
    </p:spTree>
  </p:cSld>
  <p:clrMapOvr>
    <a:masterClrMapping/>
  </p:clrMapOvr>
  <p:transition>
    <p:strips dir="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99091"/>
            <a:ext cx="11241397" cy="5442272"/>
          </a:xfrm>
        </p:spPr>
        <p:txBody>
          <a:bodyPr>
            <a:normAutofit/>
          </a:bodyPr>
          <a:lstStyle/>
          <a:p>
            <a:r>
              <a:rPr lang="en-ZW" sz="5400" b="1" u="sng" dirty="0" smtClean="0">
                <a:solidFill>
                  <a:srgbClr val="FF0000"/>
                </a:solidFill>
              </a:rPr>
              <a:t>Some Model Case Laws on Chapter VIII of CrPC.1973.</a:t>
            </a:r>
          </a:p>
          <a:p>
            <a:pPr>
              <a:buNone/>
            </a:pPr>
            <a:r>
              <a:rPr lang="en-ZW" sz="5400" b="1" u="sng" dirty="0" smtClean="0">
                <a:solidFill>
                  <a:srgbClr val="FF0000"/>
                </a:solidFill>
              </a:rPr>
              <a:t> </a:t>
            </a:r>
          </a:p>
          <a:p>
            <a:r>
              <a:rPr lang="en-ZW" sz="5400" b="1" dirty="0" smtClean="0">
                <a:solidFill>
                  <a:srgbClr val="FF0000"/>
                </a:solidFill>
              </a:rPr>
              <a:t> [Section 107 to 124]</a:t>
            </a:r>
            <a:endParaRPr lang="en-ZW" sz="5400" b="1" dirty="0">
              <a:solidFill>
                <a:srgbClr val="FF0000"/>
              </a:solidFill>
            </a:endParaRPr>
          </a:p>
        </p:txBody>
      </p:sp>
    </p:spTree>
  </p:cSld>
  <p:clrMapOvr>
    <a:masterClrMapping/>
  </p:clrMapOvr>
  <p:transition>
    <p:strips dir="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W" sz="2400" b="1" u="sng" dirty="0" smtClean="0">
                <a:solidFill>
                  <a:srgbClr val="FF0000"/>
                </a:solidFill>
              </a:rPr>
              <a:t>Mohan </a:t>
            </a:r>
            <a:r>
              <a:rPr lang="en-ZW" sz="2400" b="1" u="sng" dirty="0" err="1" smtClean="0">
                <a:solidFill>
                  <a:srgbClr val="FF0000"/>
                </a:solidFill>
              </a:rPr>
              <a:t>vs</a:t>
            </a:r>
            <a:r>
              <a:rPr lang="en-ZW" sz="2400" b="1" u="sng" dirty="0" smtClean="0">
                <a:solidFill>
                  <a:srgbClr val="FF0000"/>
                </a:solidFill>
              </a:rPr>
              <a:t> State on 8 December, 1974</a:t>
            </a:r>
            <a:br>
              <a:rPr lang="en-ZW" sz="2400" b="1" u="sng" dirty="0" smtClean="0">
                <a:solidFill>
                  <a:srgbClr val="FF0000"/>
                </a:solidFill>
              </a:rPr>
            </a:br>
            <a:r>
              <a:rPr lang="en-ZW" sz="2400" b="1" u="sng" dirty="0" smtClean="0">
                <a:solidFill>
                  <a:srgbClr val="FF0000"/>
                </a:solidFill>
              </a:rPr>
              <a:t>under section 107 Criminal Procedure Code . he has to pass an order under section 112Criminal Procedure Code</a:t>
            </a:r>
            <a:endParaRPr lang="en-ZW" sz="2400" u="sng" dirty="0"/>
          </a:p>
        </p:txBody>
      </p:sp>
      <p:sp>
        <p:nvSpPr>
          <p:cNvPr id="3" name="Content Placeholder 2"/>
          <p:cNvSpPr>
            <a:spLocks noGrp="1"/>
          </p:cNvSpPr>
          <p:nvPr>
            <p:ph idx="1"/>
          </p:nvPr>
        </p:nvSpPr>
        <p:spPr>
          <a:xfrm>
            <a:off x="677334" y="1844566"/>
            <a:ext cx="8596668" cy="4556233"/>
          </a:xfrm>
        </p:spPr>
        <p:txBody>
          <a:bodyPr>
            <a:normAutofit lnSpcReduction="10000"/>
          </a:bodyPr>
          <a:lstStyle/>
          <a:p>
            <a:pPr>
              <a:buFont typeface="Wingdings" pitchFamily="2" charset="2"/>
              <a:buChar char="Ø"/>
            </a:pPr>
            <a:r>
              <a:rPr lang="en-ZW" b="1" dirty="0" smtClean="0">
                <a:solidFill>
                  <a:schemeClr val="tx1"/>
                </a:solidFill>
              </a:rPr>
              <a:t>Para (9) In the present case, I find that the learned Magistrate has not passed any separate order under section 112 Criminal Procedure Code . But he has merely issued a notice to the petitioner purporting to be under section 112 read with section 107 Criminal Procedure Code . </a:t>
            </a:r>
          </a:p>
          <a:p>
            <a:pPr>
              <a:buFont typeface="Wingdings" pitchFamily="2" charset="2"/>
              <a:buChar char="Ø"/>
            </a:pPr>
            <a:r>
              <a:rPr lang="en-ZW" b="1" dirty="0" smtClean="0">
                <a:solidFill>
                  <a:schemeClr val="tx1"/>
                </a:solidFill>
              </a:rPr>
              <a:t>But this, in my view, is a mere irregularity and the notice issued by the learned Magistrate is really in the nature of an order passed under section 112 Criminal Procedure Code . </a:t>
            </a:r>
            <a:r>
              <a:rPr lang="en-ZW" b="1" i="1" u="sng" dirty="0" smtClean="0">
                <a:solidFill>
                  <a:srgbClr val="FF0000"/>
                </a:solidFill>
              </a:rPr>
              <a:t>As the petitioner was present in Court having been produced by the police, there was no necessity for the learned Magistrate to issue a notice to him. It was sufficient for him to have read out and explained to the petitioner the order he had passed against them under section 112 </a:t>
            </a:r>
            <a:r>
              <a:rPr lang="en-ZW" b="1" i="1" u="sng" dirty="0" err="1" smtClean="0">
                <a:solidFill>
                  <a:srgbClr val="FF0000"/>
                </a:solidFill>
              </a:rPr>
              <a:t>Cr.P.C</a:t>
            </a:r>
            <a:r>
              <a:rPr lang="en-ZW" b="1" dirty="0" smtClean="0">
                <a:solidFill>
                  <a:srgbClr val="FF0000"/>
                </a:solidFill>
              </a:rPr>
              <a:t>. </a:t>
            </a:r>
          </a:p>
          <a:p>
            <a:pPr>
              <a:buFont typeface="Wingdings" pitchFamily="2" charset="2"/>
              <a:buChar char="Ø"/>
            </a:pPr>
            <a:r>
              <a:rPr lang="en-ZW" b="1" dirty="0" smtClean="0">
                <a:solidFill>
                  <a:schemeClr val="tx1"/>
                </a:solidFill>
              </a:rPr>
              <a:t>The notice in this case contains an endorsement signed by the learned Magistrate to the effect that the notice had been read over and explained to the petitioner and that he had denied the allegations made against him. To this extent, there has been sufficient compliance with the requirements of sections 112 and 113 Criminal Procedure Code .</a:t>
            </a:r>
            <a:endParaRPr lang="en-ZW"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W" sz="2400" b="1" u="sng" dirty="0" smtClean="0">
                <a:solidFill>
                  <a:srgbClr val="FF0000"/>
                </a:solidFill>
              </a:rPr>
              <a:t>Mohan </a:t>
            </a:r>
            <a:r>
              <a:rPr lang="en-ZW" sz="2400" b="1" u="sng" dirty="0" err="1" smtClean="0">
                <a:solidFill>
                  <a:srgbClr val="FF0000"/>
                </a:solidFill>
              </a:rPr>
              <a:t>vs</a:t>
            </a:r>
            <a:r>
              <a:rPr lang="en-ZW" sz="2400" b="1" u="sng" dirty="0" smtClean="0">
                <a:solidFill>
                  <a:srgbClr val="FF0000"/>
                </a:solidFill>
              </a:rPr>
              <a:t> State on 8 December, 1974</a:t>
            </a:r>
            <a:br>
              <a:rPr lang="en-ZW" sz="2400" b="1" u="sng" dirty="0" smtClean="0">
                <a:solidFill>
                  <a:srgbClr val="FF0000"/>
                </a:solidFill>
              </a:rPr>
            </a:br>
            <a:r>
              <a:rPr lang="en-ZW" sz="2400" b="1" u="sng" dirty="0" smtClean="0">
                <a:solidFill>
                  <a:srgbClr val="FF0000"/>
                </a:solidFill>
              </a:rPr>
              <a:t>under section 107 Criminal Procedure Code . he has to pass an order under section 112 Criminal Procedure Code</a:t>
            </a:r>
            <a:r>
              <a:rPr lang="en-ZW" sz="1800" u="sng" dirty="0" smtClean="0"/>
              <a:t/>
            </a:r>
            <a:br>
              <a:rPr lang="en-ZW" sz="1800" u="sng" dirty="0" smtClean="0"/>
            </a:br>
            <a:endParaRPr lang="en-ZW" sz="1800" u="sng" dirty="0"/>
          </a:p>
        </p:txBody>
      </p:sp>
      <p:sp>
        <p:nvSpPr>
          <p:cNvPr id="3" name="Content Placeholder 2"/>
          <p:cNvSpPr>
            <a:spLocks noGrp="1"/>
          </p:cNvSpPr>
          <p:nvPr>
            <p:ph idx="1"/>
          </p:nvPr>
        </p:nvSpPr>
        <p:spPr>
          <a:xfrm>
            <a:off x="677333" y="1813035"/>
            <a:ext cx="9601783" cy="4619296"/>
          </a:xfrm>
        </p:spPr>
        <p:txBody>
          <a:bodyPr>
            <a:normAutofit lnSpcReduction="10000"/>
          </a:bodyPr>
          <a:lstStyle/>
          <a:p>
            <a:pPr>
              <a:buFont typeface="Wingdings" pitchFamily="2" charset="2"/>
              <a:buChar char="Ø"/>
            </a:pPr>
            <a:r>
              <a:rPr lang="en-ZW" sz="1900" b="1" u="sng" dirty="0" smtClean="0">
                <a:solidFill>
                  <a:schemeClr val="tx1"/>
                </a:solidFill>
              </a:rPr>
              <a:t>The order passed under section 112 Criminal Procedure Code</a:t>
            </a:r>
            <a:r>
              <a:rPr lang="en-ZW" sz="1900" b="1" dirty="0" smtClean="0">
                <a:solidFill>
                  <a:schemeClr val="tx1"/>
                </a:solidFill>
              </a:rPr>
              <a:t> -- against the petitioner and the other persons was in the following terms :-</a:t>
            </a:r>
          </a:p>
          <a:p>
            <a:pPr>
              <a:buFont typeface="Wingdings" pitchFamily="2" charset="2"/>
              <a:buChar char="Ø"/>
            </a:pPr>
            <a:r>
              <a:rPr lang="en-ZW" dirty="0" smtClean="0"/>
              <a:t> </a:t>
            </a:r>
            <a:r>
              <a:rPr lang="en-ZW" sz="1900" b="1" i="1" u="sng" dirty="0" smtClean="0">
                <a:solidFill>
                  <a:srgbClr val="FF0000"/>
                </a:solidFill>
              </a:rPr>
              <a:t>"WHEREAS information has been laid before me by the S.H.O. </a:t>
            </a:r>
            <a:r>
              <a:rPr lang="en-ZW" sz="1900" b="1" i="1" u="sng" dirty="0" err="1" smtClean="0">
                <a:solidFill>
                  <a:srgbClr val="FF0000"/>
                </a:solidFill>
              </a:rPr>
              <a:t>Kamla</a:t>
            </a:r>
            <a:r>
              <a:rPr lang="en-ZW" sz="1900" b="1" i="1" u="sng" dirty="0" smtClean="0">
                <a:solidFill>
                  <a:srgbClr val="FF0000"/>
                </a:solidFill>
              </a:rPr>
              <a:t> Market/</a:t>
            </a:r>
            <a:r>
              <a:rPr lang="en-ZW" sz="1900" b="1" i="1" u="sng" dirty="0" err="1" smtClean="0">
                <a:solidFill>
                  <a:srgbClr val="FF0000"/>
                </a:solidFill>
              </a:rPr>
              <a:t>Hauz</a:t>
            </a:r>
            <a:r>
              <a:rPr lang="en-ZW" sz="1900" b="1" i="1" u="sng" dirty="0" smtClean="0">
                <a:solidFill>
                  <a:srgbClr val="FF0000"/>
                </a:solidFill>
              </a:rPr>
              <a:t> </a:t>
            </a:r>
            <a:r>
              <a:rPr lang="en-ZW" sz="1900" b="1" i="1" u="sng" dirty="0" err="1" smtClean="0">
                <a:solidFill>
                  <a:srgbClr val="FF0000"/>
                </a:solidFill>
              </a:rPr>
              <a:t>Qazi</a:t>
            </a:r>
            <a:r>
              <a:rPr lang="en-ZW" sz="1900" b="1" i="1" u="sng" dirty="0" smtClean="0">
                <a:solidFill>
                  <a:srgbClr val="FF0000"/>
                </a:solidFill>
              </a:rPr>
              <a:t> that you (name of the person is stated) S/o </a:t>
            </a:r>
            <a:r>
              <a:rPr lang="en-ZW" sz="1900" b="1" i="1" u="sng" dirty="0" err="1" smtClean="0">
                <a:solidFill>
                  <a:srgbClr val="FF0000"/>
                </a:solidFill>
              </a:rPr>
              <a:t>Shri</a:t>
            </a:r>
            <a:r>
              <a:rPr lang="en-ZW" sz="1900" b="1" i="1" u="sng" dirty="0" smtClean="0">
                <a:solidFill>
                  <a:srgbClr val="FF0000"/>
                </a:solidFill>
              </a:rPr>
              <a:t> (Name of his father stated) resident of (his address is stated) on 1 1-3-1974 at about 12.30 p.m. at </a:t>
            </a:r>
            <a:r>
              <a:rPr lang="en-ZW" sz="1900" b="1" i="1" u="sng" dirty="0" err="1" smtClean="0">
                <a:solidFill>
                  <a:srgbClr val="FF0000"/>
                </a:solidFill>
              </a:rPr>
              <a:t>Rodgram</a:t>
            </a:r>
            <a:r>
              <a:rPr lang="en-ZW" sz="1900" b="1" i="1" u="sng" dirty="0" smtClean="0">
                <a:solidFill>
                  <a:srgbClr val="FF0000"/>
                </a:solidFill>
              </a:rPr>
              <a:t> threatened to use force and to spread communal riots again and are likely to commit a breach of peace or disturb the public tranquillity or do any wrongful act that may probably occasion a breach of peace, or disturb the public tranquillity within the local limits of my jurisdiction. And whereas I am satisfied that there are sufficient ground for taking proceedings against you u/s 107 Criminal Procedure Code . Now, therefore, I, P. N. Gupta, S.D.M. (</a:t>
            </a:r>
            <a:r>
              <a:rPr lang="en-ZW" sz="1900" b="1" i="1" u="sng" dirty="0" err="1" smtClean="0">
                <a:solidFill>
                  <a:srgbClr val="FF0000"/>
                </a:solidFill>
              </a:rPr>
              <a:t>Kamla</a:t>
            </a:r>
            <a:r>
              <a:rPr lang="en-ZW" sz="1900" b="1" i="1" u="sng" dirty="0" smtClean="0">
                <a:solidFill>
                  <a:srgbClr val="FF0000"/>
                </a:solidFill>
              </a:rPr>
              <a:t> Market) do hereby serve you with this notice under sections 107/112 </a:t>
            </a:r>
            <a:r>
              <a:rPr lang="en-ZW" sz="1900" b="1" i="1" u="sng" dirty="0" err="1" smtClean="0">
                <a:solidFill>
                  <a:srgbClr val="FF0000"/>
                </a:solidFill>
              </a:rPr>
              <a:t>Cr.P.C</a:t>
            </a:r>
            <a:r>
              <a:rPr lang="en-ZW" sz="1900" b="1" i="1" u="sng" dirty="0" smtClean="0">
                <a:solidFill>
                  <a:srgbClr val="FF0000"/>
                </a:solidFill>
              </a:rPr>
              <a:t>. requiring you to show cause why you should not be ordered to execute a personal bond in the sum of Rs. 10.000.00 (Rupees ten thousand only) with two sureties in the like amount for keeping peace for a period of one year."</a:t>
            </a:r>
            <a:endParaRPr lang="en-ZW" sz="1900" b="1" i="1" u="sng" dirty="0">
              <a:solidFill>
                <a:srgbClr val="FF0000"/>
              </a:solidFill>
            </a:endParaRPr>
          </a:p>
        </p:txBody>
      </p:sp>
    </p:spTree>
  </p:cSld>
  <p:clrMapOvr>
    <a:masterClrMapping/>
  </p:clrMapOvr>
  <p:transition>
    <p:strips dir="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W" sz="3200" b="1" u="sng" dirty="0" smtClean="0">
                <a:solidFill>
                  <a:srgbClr val="FF0000"/>
                </a:solidFill>
              </a:rPr>
              <a:t>Case law- </a:t>
            </a:r>
            <a:r>
              <a:rPr lang="en-ZW" sz="3200" b="1" u="sng" dirty="0" err="1" smtClean="0">
                <a:solidFill>
                  <a:srgbClr val="FF0000"/>
                </a:solidFill>
              </a:rPr>
              <a:t>Madhu</a:t>
            </a:r>
            <a:r>
              <a:rPr lang="en-ZW" sz="3200" b="1" u="sng" dirty="0" smtClean="0">
                <a:solidFill>
                  <a:srgbClr val="FF0000"/>
                </a:solidFill>
              </a:rPr>
              <a:t> </a:t>
            </a:r>
            <a:r>
              <a:rPr lang="en-ZW" sz="3200" b="1" u="sng" dirty="0" err="1" smtClean="0">
                <a:solidFill>
                  <a:srgbClr val="FF0000"/>
                </a:solidFill>
              </a:rPr>
              <a:t>Limaye</a:t>
            </a:r>
            <a:r>
              <a:rPr lang="en-ZW" sz="3200" b="1" u="sng" dirty="0" smtClean="0">
                <a:solidFill>
                  <a:srgbClr val="FF0000"/>
                </a:solidFill>
              </a:rPr>
              <a:t> V. Sub-Divisional Magistrate </a:t>
            </a:r>
            <a:r>
              <a:rPr lang="en-ZW" sz="3200" b="1" u="sng" dirty="0" err="1" smtClean="0">
                <a:solidFill>
                  <a:srgbClr val="FF0000"/>
                </a:solidFill>
              </a:rPr>
              <a:t>Munghyr</a:t>
            </a:r>
            <a:r>
              <a:rPr lang="en-ZW" sz="3200" b="1" u="sng" dirty="0" smtClean="0">
                <a:solidFill>
                  <a:srgbClr val="FF0000"/>
                </a:solidFill>
              </a:rPr>
              <a:t>-----on 28 October, 1970</a:t>
            </a:r>
            <a:endParaRPr lang="en-ZW" sz="3200" b="1" u="sng" dirty="0">
              <a:solidFill>
                <a:srgbClr val="FF0000"/>
              </a:solidFill>
            </a:endParaRPr>
          </a:p>
        </p:txBody>
      </p:sp>
      <p:sp>
        <p:nvSpPr>
          <p:cNvPr id="3" name="Content Placeholder 2"/>
          <p:cNvSpPr>
            <a:spLocks noGrp="1"/>
          </p:cNvSpPr>
          <p:nvPr>
            <p:ph idx="1"/>
          </p:nvPr>
        </p:nvSpPr>
        <p:spPr>
          <a:xfrm>
            <a:off x="677333" y="1702677"/>
            <a:ext cx="10185107" cy="4855778"/>
          </a:xfrm>
        </p:spPr>
        <p:txBody>
          <a:bodyPr>
            <a:noAutofit/>
          </a:bodyPr>
          <a:lstStyle/>
          <a:p>
            <a:pPr>
              <a:buFont typeface="Wingdings" pitchFamily="2" charset="2"/>
              <a:buChar char="Ø"/>
            </a:pPr>
            <a:r>
              <a:rPr lang="en-ZW" b="1" dirty="0" smtClean="0">
                <a:solidFill>
                  <a:schemeClr val="tx1"/>
                </a:solidFill>
              </a:rPr>
              <a:t>Petition under Art. 32 of the Constitution of India. W.P. No. 77 of 1970.</a:t>
            </a:r>
          </a:p>
          <a:p>
            <a:pPr>
              <a:buFont typeface="Wingdings" pitchFamily="2" charset="2"/>
              <a:buChar char="Ø"/>
            </a:pPr>
            <a:r>
              <a:rPr lang="en-ZW" b="1" dirty="0" err="1" smtClean="0">
                <a:solidFill>
                  <a:schemeClr val="tx1"/>
                </a:solidFill>
              </a:rPr>
              <a:t>Madhu</a:t>
            </a:r>
            <a:r>
              <a:rPr lang="en-ZW" b="1" dirty="0" smtClean="0">
                <a:solidFill>
                  <a:schemeClr val="tx1"/>
                </a:solidFill>
              </a:rPr>
              <a:t> </a:t>
            </a:r>
            <a:r>
              <a:rPr lang="en-ZW" b="1" dirty="0" err="1" smtClean="0">
                <a:solidFill>
                  <a:schemeClr val="tx1"/>
                </a:solidFill>
              </a:rPr>
              <a:t>Limaye</a:t>
            </a:r>
            <a:r>
              <a:rPr lang="en-ZW" b="1" dirty="0" smtClean="0">
                <a:solidFill>
                  <a:schemeClr val="tx1"/>
                </a:solidFill>
              </a:rPr>
              <a:t>, appeared in person.</a:t>
            </a:r>
          </a:p>
          <a:p>
            <a:pPr>
              <a:buFont typeface="Wingdings" pitchFamily="2" charset="2"/>
              <a:buChar char="Ø"/>
            </a:pPr>
            <a:r>
              <a:rPr lang="en-ZW" b="1" u="sng" dirty="0" smtClean="0">
                <a:solidFill>
                  <a:schemeClr val="tx1"/>
                </a:solidFill>
              </a:rPr>
              <a:t>Judgement of Supreme Court of India.</a:t>
            </a:r>
          </a:p>
          <a:p>
            <a:pPr>
              <a:buFont typeface="Wingdings" pitchFamily="2" charset="2"/>
              <a:buChar char="Ø"/>
            </a:pPr>
            <a:r>
              <a:rPr lang="en-ZW" b="1" dirty="0" smtClean="0">
                <a:solidFill>
                  <a:schemeClr val="tx1"/>
                </a:solidFill>
              </a:rPr>
              <a:t>Case No (2) (1869) 12 W.R. (Cr.) 60.</a:t>
            </a:r>
          </a:p>
          <a:p>
            <a:pPr>
              <a:buFont typeface="Wingdings" pitchFamily="2" charset="2"/>
              <a:buChar char="Ø"/>
            </a:pPr>
            <a:r>
              <a:rPr lang="en-ZW" b="1" dirty="0" err="1" smtClean="0"/>
              <a:t>Xxxx</a:t>
            </a:r>
            <a:r>
              <a:rPr lang="en-ZW" b="1" dirty="0" smtClean="0"/>
              <a:t>    xxx </a:t>
            </a:r>
            <a:r>
              <a:rPr lang="en-ZW" b="1" i="1" u="sng" dirty="0" smtClean="0">
                <a:solidFill>
                  <a:srgbClr val="FF0000"/>
                </a:solidFill>
              </a:rPr>
              <a:t>Reason, at every step the law requires the Magistrate to state his, reasons in writing. It would make his action purely administrative if he were to pass the order for an interim bond without entering upon the inquiry and at least prima facie inquiring into the truth of the information on which the order calling upon the person to show cause is based. Neither the scheme of the chapter nor the scheme of S. 117 can bear such an interpretation</a:t>
            </a:r>
            <a:r>
              <a:rPr lang="en-ZW" b="1" dirty="0" smtClean="0">
                <a:solidFill>
                  <a:srgbClr val="FF0000"/>
                </a:solidFill>
              </a:rPr>
              <a:t>.</a:t>
            </a:r>
          </a:p>
          <a:p>
            <a:pPr>
              <a:buFont typeface="Wingdings" pitchFamily="2" charset="2"/>
              <a:buChar char="Ø"/>
            </a:pPr>
            <a:r>
              <a:rPr lang="en-ZW" b="1" dirty="0" smtClean="0">
                <a:solidFill>
                  <a:schemeClr val="tx1"/>
                </a:solidFill>
              </a:rPr>
              <a:t> We accordingly, held in the case of </a:t>
            </a:r>
            <a:r>
              <a:rPr lang="en-ZW" b="1" dirty="0" err="1" smtClean="0">
                <a:solidFill>
                  <a:schemeClr val="tx1"/>
                </a:solidFill>
              </a:rPr>
              <a:t>Madhu</a:t>
            </a:r>
            <a:r>
              <a:rPr lang="en-ZW" b="1" dirty="0" smtClean="0">
                <a:solidFill>
                  <a:schemeClr val="tx1"/>
                </a:solidFill>
              </a:rPr>
              <a:t> </a:t>
            </a:r>
            <a:r>
              <a:rPr lang="en-ZW" b="1" dirty="0" err="1" smtClean="0">
                <a:solidFill>
                  <a:schemeClr val="tx1"/>
                </a:solidFill>
              </a:rPr>
              <a:t>Limaye</a:t>
            </a:r>
            <a:r>
              <a:rPr lang="en-ZW" b="1" dirty="0" smtClean="0">
                <a:solidFill>
                  <a:schemeClr val="tx1"/>
                </a:solidFill>
              </a:rPr>
              <a:t> (Writ Petition 307 of 1970- </a:t>
            </a:r>
            <a:r>
              <a:rPr lang="en-ZW" b="1" dirty="0" err="1" smtClean="0">
                <a:solidFill>
                  <a:schemeClr val="tx1"/>
                </a:solidFill>
              </a:rPr>
              <a:t>Madhu</a:t>
            </a:r>
            <a:r>
              <a:rPr lang="en-ZW" b="1" dirty="0" smtClean="0">
                <a:solidFill>
                  <a:schemeClr val="tx1"/>
                </a:solidFill>
              </a:rPr>
              <a:t> </a:t>
            </a:r>
            <a:r>
              <a:rPr lang="en-ZW" b="1" dirty="0" err="1" smtClean="0">
                <a:solidFill>
                  <a:schemeClr val="tx1"/>
                </a:solidFill>
              </a:rPr>
              <a:t>Limaye</a:t>
            </a:r>
            <a:r>
              <a:rPr lang="en-ZW" b="1" dirty="0" smtClean="0">
                <a:solidFill>
                  <a:schemeClr val="tx1"/>
                </a:solidFill>
              </a:rPr>
              <a:t> &amp; </a:t>
            </a:r>
            <a:r>
              <a:rPr lang="en-ZW" b="1" dirty="0" err="1" smtClean="0">
                <a:solidFill>
                  <a:schemeClr val="tx1"/>
                </a:solidFill>
              </a:rPr>
              <a:t>Anr</a:t>
            </a:r>
            <a:r>
              <a:rPr lang="en-ZW" b="1" dirty="0" smtClean="0">
                <a:solidFill>
                  <a:schemeClr val="tx1"/>
                </a:solidFill>
              </a:rPr>
              <a:t>. v. </a:t>
            </a:r>
            <a:r>
              <a:rPr lang="en-ZW" b="1" dirty="0" err="1" smtClean="0">
                <a:solidFill>
                  <a:schemeClr val="tx1"/>
                </a:solidFill>
              </a:rPr>
              <a:t>Ved</a:t>
            </a:r>
            <a:r>
              <a:rPr lang="en-ZW" b="1" dirty="0" smtClean="0">
                <a:solidFill>
                  <a:schemeClr val="tx1"/>
                </a:solidFill>
              </a:rPr>
              <a:t> </a:t>
            </a:r>
            <a:r>
              <a:rPr lang="en-ZW" b="1" dirty="0" err="1" smtClean="0">
                <a:solidFill>
                  <a:schemeClr val="tx1"/>
                </a:solidFill>
              </a:rPr>
              <a:t>Murti</a:t>
            </a:r>
            <a:r>
              <a:rPr lang="en-ZW" b="1" dirty="0" smtClean="0">
                <a:solidFill>
                  <a:schemeClr val="tx1"/>
                </a:solidFill>
              </a:rPr>
              <a:t> &amp; Ors.) that as the case was simply adjourned from time to time and there was no inquiry before remanding him to custody his detention was illegal.</a:t>
            </a:r>
          </a:p>
          <a:p>
            <a:pPr>
              <a:buFont typeface="Wingdings" pitchFamily="2" charset="2"/>
              <a:buChar char="Ø"/>
            </a:pPr>
            <a:endParaRPr lang="en-ZW" b="1" u="sng" dirty="0"/>
          </a:p>
        </p:txBody>
      </p:sp>
    </p:spTree>
  </p:cSld>
  <p:clrMapOvr>
    <a:masterClrMapping/>
  </p:clrMapOvr>
  <p:transition>
    <p:strips dir="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W" sz="3200" b="1" u="sng" dirty="0" err="1" smtClean="0">
                <a:solidFill>
                  <a:srgbClr val="FF0000"/>
                </a:solidFill>
              </a:rPr>
              <a:t>Asha</a:t>
            </a:r>
            <a:r>
              <a:rPr lang="en-ZW" sz="3200" b="1" u="sng" dirty="0" smtClean="0">
                <a:solidFill>
                  <a:srgbClr val="FF0000"/>
                </a:solidFill>
              </a:rPr>
              <a:t> Pant </a:t>
            </a:r>
            <a:r>
              <a:rPr lang="en-ZW" sz="3200" b="1" u="sng" dirty="0" err="1" smtClean="0">
                <a:solidFill>
                  <a:srgbClr val="FF0000"/>
                </a:solidFill>
              </a:rPr>
              <a:t>vs</a:t>
            </a:r>
            <a:r>
              <a:rPr lang="en-ZW" sz="3200" b="1" u="sng" dirty="0" smtClean="0">
                <a:solidFill>
                  <a:srgbClr val="FF0000"/>
                </a:solidFill>
              </a:rPr>
              <a:t> State And Ors. </a:t>
            </a:r>
            <a:br>
              <a:rPr lang="en-ZW" sz="3200" b="1" u="sng" dirty="0" smtClean="0">
                <a:solidFill>
                  <a:srgbClr val="FF0000"/>
                </a:solidFill>
              </a:rPr>
            </a:br>
            <a:r>
              <a:rPr lang="en-ZW" sz="3200" b="1" u="sng" dirty="0" smtClean="0">
                <a:solidFill>
                  <a:srgbClr val="FF0000"/>
                </a:solidFill>
              </a:rPr>
              <a:t>on 17 March, 2008</a:t>
            </a:r>
            <a:r>
              <a:rPr lang="en-ZW" sz="3200" u="sng" dirty="0" smtClean="0">
                <a:solidFill>
                  <a:srgbClr val="FF0000"/>
                </a:solidFill>
              </a:rPr>
              <a:t/>
            </a:r>
            <a:br>
              <a:rPr lang="en-ZW" sz="3200" u="sng" dirty="0" smtClean="0">
                <a:solidFill>
                  <a:srgbClr val="FF0000"/>
                </a:solidFill>
              </a:rPr>
            </a:br>
            <a:endParaRPr lang="en-ZW" sz="3200" u="sng" dirty="0">
              <a:solidFill>
                <a:srgbClr val="FF0000"/>
              </a:solidFill>
            </a:endParaRPr>
          </a:p>
        </p:txBody>
      </p:sp>
      <p:sp>
        <p:nvSpPr>
          <p:cNvPr id="3" name="Content Placeholder 2"/>
          <p:cNvSpPr>
            <a:spLocks noGrp="1"/>
          </p:cNvSpPr>
          <p:nvPr>
            <p:ph idx="1"/>
          </p:nvPr>
        </p:nvSpPr>
        <p:spPr>
          <a:xfrm>
            <a:off x="677334" y="1718441"/>
            <a:ext cx="10500418" cy="4322921"/>
          </a:xfrm>
        </p:spPr>
        <p:txBody>
          <a:bodyPr>
            <a:noAutofit/>
          </a:bodyPr>
          <a:lstStyle/>
          <a:p>
            <a:pPr>
              <a:buFont typeface="Wingdings" pitchFamily="2" charset="2"/>
              <a:buChar char="Ø"/>
            </a:pPr>
            <a:r>
              <a:rPr lang="en-ZW" sz="1600" b="1" u="sng" dirty="0" smtClean="0">
                <a:solidFill>
                  <a:schemeClr val="tx1"/>
                </a:solidFill>
              </a:rPr>
              <a:t>SPECIAL EXECTIAL MAGISTRATE POLICE STATION PARLIAMENT STREET NEW DELHI DISTT, NEW DELHI.</a:t>
            </a:r>
          </a:p>
          <a:p>
            <a:pPr>
              <a:buFont typeface="Wingdings" pitchFamily="2" charset="2"/>
              <a:buChar char="Ø"/>
            </a:pPr>
            <a:r>
              <a:rPr lang="en-ZW" sz="1600" b="1" dirty="0" smtClean="0">
                <a:solidFill>
                  <a:schemeClr val="tx1"/>
                </a:solidFill>
              </a:rPr>
              <a:t>Supreme Court in their held that----</a:t>
            </a:r>
          </a:p>
          <a:p>
            <a:pPr>
              <a:buFont typeface="Wingdings" pitchFamily="2" charset="2"/>
              <a:buChar char="Ø"/>
            </a:pPr>
            <a:r>
              <a:rPr lang="en-ZW" sz="1600" b="1" dirty="0" smtClean="0">
                <a:solidFill>
                  <a:schemeClr val="tx1"/>
                </a:solidFill>
              </a:rPr>
              <a:t>10. The submission of Mr. P.N. </a:t>
            </a:r>
            <a:r>
              <a:rPr lang="en-ZW" sz="1600" b="1" dirty="0" err="1" smtClean="0">
                <a:solidFill>
                  <a:schemeClr val="tx1"/>
                </a:solidFill>
              </a:rPr>
              <a:t>Lekhi</a:t>
            </a:r>
            <a:r>
              <a:rPr lang="en-ZW" sz="1600" b="1" dirty="0" smtClean="0">
                <a:solidFill>
                  <a:schemeClr val="tx1"/>
                </a:solidFill>
              </a:rPr>
              <a:t>, learned Senior counsel appearing for </a:t>
            </a:r>
            <a:r>
              <a:rPr lang="en-ZW" sz="1600" b="1" dirty="0" err="1" smtClean="0">
                <a:solidFill>
                  <a:schemeClr val="tx1"/>
                </a:solidFill>
              </a:rPr>
              <a:t>Mrs.Pant</a:t>
            </a:r>
            <a:r>
              <a:rPr lang="en-ZW" sz="1600" b="1" dirty="0" smtClean="0">
                <a:solidFill>
                  <a:schemeClr val="tx1"/>
                </a:solidFill>
              </a:rPr>
              <a:t> is that </a:t>
            </a:r>
            <a:r>
              <a:rPr lang="en-ZW" sz="1600" b="1" i="1" u="sng" dirty="0" smtClean="0">
                <a:solidFill>
                  <a:srgbClr val="FF0000"/>
                </a:solidFill>
              </a:rPr>
              <a:t>on a plain reading of Section 107(1) </a:t>
            </a:r>
            <a:r>
              <a:rPr lang="en-ZW" sz="1600" b="1" i="1" u="sng" dirty="0" err="1" smtClean="0">
                <a:solidFill>
                  <a:srgbClr val="FF0000"/>
                </a:solidFill>
              </a:rPr>
              <a:t>CrPC</a:t>
            </a:r>
            <a:r>
              <a:rPr lang="en-ZW" sz="1600" b="1" i="1" u="sng" dirty="0" smtClean="0">
                <a:solidFill>
                  <a:srgbClr val="FF0000"/>
                </a:solidFill>
              </a:rPr>
              <a:t> it is clear that some kind of an enquiry has to be undertaken by the SEM before he proceeds to issue notice. </a:t>
            </a:r>
            <a:endParaRPr lang="en-ZW" sz="1600" b="1" i="1" u="sng" dirty="0" err="1" smtClean="0">
              <a:solidFill>
                <a:srgbClr val="FF0000"/>
              </a:solidFill>
            </a:endParaRPr>
          </a:p>
          <a:p>
            <a:pPr>
              <a:buFont typeface="Wingdings" pitchFamily="2" charset="2"/>
              <a:buChar char="Ø"/>
            </a:pPr>
            <a:r>
              <a:rPr lang="en-ZW" sz="1600" b="1" i="1" u="sng" dirty="0" smtClean="0">
                <a:solidFill>
                  <a:srgbClr val="FF0000"/>
                </a:solidFill>
              </a:rPr>
              <a:t>He submits that although 2 years have passed since the issuance of the said notices and they have therefore lapsed, this Court should nevertheless lay down the law for future guidance of the SEMs. </a:t>
            </a:r>
            <a:r>
              <a:rPr lang="en-ZW" sz="1600" b="1" dirty="0" smtClean="0">
                <a:solidFill>
                  <a:schemeClr val="tx1"/>
                </a:solidFill>
              </a:rPr>
              <a:t>He points out that despite the decision in </a:t>
            </a:r>
            <a:r>
              <a:rPr lang="en-ZW" sz="1600" b="1" i="1" u="sng" dirty="0" err="1" smtClean="0">
                <a:solidFill>
                  <a:srgbClr val="FF0000"/>
                </a:solidFill>
              </a:rPr>
              <a:t>Tavinder</a:t>
            </a:r>
            <a:r>
              <a:rPr lang="en-ZW" sz="1600" b="1" i="1" u="sng" dirty="0" smtClean="0">
                <a:solidFill>
                  <a:srgbClr val="FF0000"/>
                </a:solidFill>
              </a:rPr>
              <a:t> Kumar v. </a:t>
            </a:r>
            <a:r>
              <a:rPr lang="en-ZW" sz="1600" b="1" i="1" u="sng" dirty="0" err="1" smtClean="0">
                <a:solidFill>
                  <a:srgbClr val="FF0000"/>
                </a:solidFill>
              </a:rPr>
              <a:t>Statethere</a:t>
            </a:r>
            <a:r>
              <a:rPr lang="en-ZW" sz="1600" b="1" i="1" u="sng" dirty="0" smtClean="0">
                <a:solidFill>
                  <a:srgbClr val="FF0000"/>
                </a:solidFill>
              </a:rPr>
              <a:t> </a:t>
            </a:r>
            <a:r>
              <a:rPr lang="en-ZW" sz="1600" b="1" dirty="0" smtClean="0">
                <a:solidFill>
                  <a:schemeClr val="tx1"/>
                </a:solidFill>
              </a:rPr>
              <a:t>is a need to reiterate the basic precautions that require to be observed by SEMs while exercising powers under these provisions. He sought to point out that the format used in the issuance of notices is also pre-printed w</a:t>
            </a:r>
            <a:r>
              <a:rPr lang="en-ZW" sz="1600" b="1" dirty="0" smtClean="0"/>
              <a:t>ith only the name, date and certain other particulars being filled up for the purposes of a trial case. </a:t>
            </a:r>
            <a:r>
              <a:rPr lang="en-ZW" sz="1600" b="1" i="1" u="sng" dirty="0" smtClean="0">
                <a:solidFill>
                  <a:srgbClr val="FF0000"/>
                </a:solidFill>
              </a:rPr>
              <a:t>He submits that since disputes of the present kind are essentially of a civil nature, mechanically issuing notices without making a preliminary enquiry infringes the liberty of the citizen. He further points out that in any event no summons in terms of Section 113 </a:t>
            </a:r>
            <a:r>
              <a:rPr lang="en-ZW" sz="1600" b="1" i="1" u="sng" dirty="0" err="1" smtClean="0">
                <a:solidFill>
                  <a:srgbClr val="FF0000"/>
                </a:solidFill>
              </a:rPr>
              <a:t>CrPC</a:t>
            </a:r>
            <a:r>
              <a:rPr lang="en-ZW" sz="1600" b="1" i="1" u="sng" dirty="0" smtClean="0">
                <a:solidFill>
                  <a:srgbClr val="FF0000"/>
                </a:solidFill>
              </a:rPr>
              <a:t> could have been issued at all unless there was a failure to respond to the notice under Section 107 </a:t>
            </a:r>
            <a:r>
              <a:rPr lang="en-ZW" sz="1600" b="1" i="1" u="sng" dirty="0" err="1" smtClean="0">
                <a:solidFill>
                  <a:srgbClr val="FF0000"/>
                </a:solidFill>
              </a:rPr>
              <a:t>CrPC</a:t>
            </a:r>
            <a:r>
              <a:rPr lang="en-ZW" sz="1600" b="1" i="1" u="sng" dirty="0" smtClean="0">
                <a:solidFill>
                  <a:srgbClr val="FF0000"/>
                </a:solidFill>
              </a:rPr>
              <a:t>. Such notice cannot in any event be issued simultaneously.</a:t>
            </a:r>
            <a:endParaRPr lang="en-ZW" sz="1600" b="1" i="1" u="sng" dirty="0">
              <a:solidFill>
                <a:srgbClr val="FF0000"/>
              </a:solidFill>
            </a:endParaRPr>
          </a:p>
        </p:txBody>
      </p:sp>
    </p:spTree>
  </p:cSld>
  <p:clrMapOvr>
    <a:masterClrMapping/>
  </p:clrMapOvr>
  <p:transition>
    <p:strips dir="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W" b="1" u="sng" dirty="0" err="1" smtClean="0">
                <a:solidFill>
                  <a:srgbClr val="FF0000"/>
                </a:solidFill>
              </a:rPr>
              <a:t>Asha</a:t>
            </a:r>
            <a:r>
              <a:rPr lang="en-ZW" b="1" u="sng" dirty="0" smtClean="0">
                <a:solidFill>
                  <a:srgbClr val="FF0000"/>
                </a:solidFill>
              </a:rPr>
              <a:t> Pant </a:t>
            </a:r>
            <a:r>
              <a:rPr lang="en-ZW" b="1" u="sng" dirty="0" err="1" smtClean="0">
                <a:solidFill>
                  <a:srgbClr val="FF0000"/>
                </a:solidFill>
              </a:rPr>
              <a:t>vs</a:t>
            </a:r>
            <a:r>
              <a:rPr lang="en-ZW" b="1" u="sng" dirty="0" smtClean="0">
                <a:solidFill>
                  <a:srgbClr val="FF0000"/>
                </a:solidFill>
              </a:rPr>
              <a:t> State And Ors. </a:t>
            </a:r>
            <a:br>
              <a:rPr lang="en-ZW" b="1" u="sng" dirty="0" smtClean="0">
                <a:solidFill>
                  <a:srgbClr val="FF0000"/>
                </a:solidFill>
              </a:rPr>
            </a:br>
            <a:r>
              <a:rPr lang="en-ZW" b="1" u="sng" dirty="0" smtClean="0">
                <a:solidFill>
                  <a:srgbClr val="FF0000"/>
                </a:solidFill>
              </a:rPr>
              <a:t>on 17 March, 2008</a:t>
            </a:r>
            <a:r>
              <a:rPr lang="en-ZW" u="sng" dirty="0" smtClean="0"/>
              <a:t/>
            </a:r>
            <a:br>
              <a:rPr lang="en-ZW" u="sng" dirty="0" smtClean="0"/>
            </a:br>
            <a:endParaRPr lang="en-ZW" dirty="0"/>
          </a:p>
        </p:txBody>
      </p:sp>
      <p:sp>
        <p:nvSpPr>
          <p:cNvPr id="3" name="Content Placeholder 2"/>
          <p:cNvSpPr>
            <a:spLocks noGrp="1"/>
          </p:cNvSpPr>
          <p:nvPr>
            <p:ph idx="1"/>
          </p:nvPr>
        </p:nvSpPr>
        <p:spPr>
          <a:xfrm>
            <a:off x="677333" y="1655379"/>
            <a:ext cx="10122045" cy="5013435"/>
          </a:xfrm>
        </p:spPr>
        <p:txBody>
          <a:bodyPr>
            <a:noAutofit/>
          </a:bodyPr>
          <a:lstStyle/>
          <a:p>
            <a:pPr>
              <a:buFont typeface="Wingdings" pitchFamily="2" charset="2"/>
              <a:buChar char="Ø"/>
            </a:pPr>
            <a:r>
              <a:rPr lang="en-ZW" sz="1600" b="1" dirty="0" smtClean="0"/>
              <a:t>18</a:t>
            </a:r>
            <a:r>
              <a:rPr lang="en-ZW" sz="1600" b="1" i="1" u="sng" dirty="0" smtClean="0">
                <a:solidFill>
                  <a:srgbClr val="FF0000"/>
                </a:solidFill>
              </a:rPr>
              <a:t>. The sum total of the above discussion is that in every case, it would be incumbent upon the SEM to follow the steps envisaged in Section 107 strictly in accordance with the procedure outlined in the provisions of the </a:t>
            </a:r>
            <a:r>
              <a:rPr lang="en-ZW" sz="1600" b="1" i="1" u="sng" dirty="0" err="1" smtClean="0">
                <a:solidFill>
                  <a:srgbClr val="FF0000"/>
                </a:solidFill>
              </a:rPr>
              <a:t>CrPC</a:t>
            </a:r>
            <a:r>
              <a:rPr lang="en-ZW" sz="1600" b="1" i="1" u="sng" dirty="0" smtClean="0">
                <a:solidFill>
                  <a:srgbClr val="FF0000"/>
                </a:solidFill>
              </a:rPr>
              <a:t> set out thereafter. Such steps should be preceded by the formation of an opinion in writing by an Magistrate which should be discernable when the decision is challenged in the Court. </a:t>
            </a:r>
          </a:p>
          <a:p>
            <a:pPr>
              <a:buFont typeface="Wingdings" pitchFamily="2" charset="2"/>
              <a:buChar char="Ø"/>
            </a:pPr>
            <a:r>
              <a:rPr lang="en-ZW" sz="1600" b="1" dirty="0" smtClean="0">
                <a:solidFill>
                  <a:schemeClr val="tx1"/>
                </a:solidFill>
              </a:rPr>
              <a:t>Such formation of the opinion should, normally, be based on some preliminary enquiry that should be made by an SEM to justify the formation of an opinion.</a:t>
            </a:r>
          </a:p>
          <a:p>
            <a:pPr>
              <a:buFont typeface="Wingdings" pitchFamily="2" charset="2"/>
              <a:buChar char="Ø"/>
            </a:pPr>
            <a:r>
              <a:rPr lang="en-ZW" sz="1600" b="1" dirty="0" smtClean="0">
                <a:solidFill>
                  <a:schemeClr val="tx1"/>
                </a:solidFill>
              </a:rPr>
              <a:t> Of course this cannot be straitjacketed since there may be cases where an SEM may to form an opinion right away to prevent the breach of peace or public tranquillity. However, that should be the exception and not the rule. For instance, as in the present case, where the dispute is essentially between the neighbours in a property, or between a landlord and tenant residing in the same premises, the notice under Section 107 </a:t>
            </a:r>
            <a:r>
              <a:rPr lang="en-ZW" sz="1600" b="1" dirty="0" err="1" smtClean="0">
                <a:solidFill>
                  <a:schemeClr val="tx1"/>
                </a:solidFill>
              </a:rPr>
              <a:t>CrPC</a:t>
            </a:r>
            <a:r>
              <a:rPr lang="en-ZW" sz="1600" b="1" dirty="0" smtClean="0">
                <a:solidFill>
                  <a:schemeClr val="tx1"/>
                </a:solidFill>
              </a:rPr>
              <a:t> should not be issued only upon a perusal of the Kalandara prepared by the police. </a:t>
            </a:r>
            <a:r>
              <a:rPr lang="en-ZW" sz="1600" b="1" i="1" u="sng" dirty="0" smtClean="0">
                <a:solidFill>
                  <a:srgbClr val="FF0000"/>
                </a:solidFill>
              </a:rPr>
              <a:t>Such a mechanical exercise without the SEM forming an independent opinion on the basis of some sort of a preliminary enquiry would render the exercise of the power vulnerable to being invalidated</a:t>
            </a:r>
            <a:r>
              <a:rPr lang="en-ZW" sz="1600" b="1" dirty="0" smtClean="0"/>
              <a:t>.</a:t>
            </a:r>
            <a:endParaRPr lang="en-ZW" sz="1600" b="1" dirty="0"/>
          </a:p>
        </p:txBody>
      </p:sp>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9007"/>
            <a:ext cx="8596668" cy="1071153"/>
          </a:xfrm>
        </p:spPr>
        <p:txBody>
          <a:bodyPr>
            <a:normAutofit fontScale="90000"/>
          </a:bodyPr>
          <a:lstStyle/>
          <a:p>
            <a:r>
              <a:rPr lang="en-ZW" b="1" u="sng" dirty="0" smtClean="0">
                <a:solidFill>
                  <a:srgbClr val="FF0000"/>
                </a:solidFill>
              </a:rPr>
              <a:t>Security for keeping </a:t>
            </a:r>
            <a:br>
              <a:rPr lang="en-ZW" b="1" u="sng" dirty="0" smtClean="0">
                <a:solidFill>
                  <a:srgbClr val="FF0000"/>
                </a:solidFill>
              </a:rPr>
            </a:br>
            <a:r>
              <a:rPr lang="en-ZW" b="1" u="sng" dirty="0" smtClean="0">
                <a:solidFill>
                  <a:srgbClr val="FF0000"/>
                </a:solidFill>
              </a:rPr>
              <a:t>peace and good behaviour</a:t>
            </a:r>
            <a:endParaRPr lang="en-ZW"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39674067"/>
              </p:ext>
            </p:extLst>
          </p:nvPr>
        </p:nvGraphicFramePr>
        <p:xfrm>
          <a:off x="1110342" y="1321214"/>
          <a:ext cx="8543110" cy="4770582"/>
        </p:xfrm>
        <a:graphic>
          <a:graphicData uri="http://schemas.openxmlformats.org/drawingml/2006/table">
            <a:tbl>
              <a:tblPr firstRow="1" bandRow="1">
                <a:tableStyleId>{5C22544A-7EE6-4342-B048-85BDC9FD1C3A}</a:tableStyleId>
              </a:tblPr>
              <a:tblGrid>
                <a:gridCol w="4271555"/>
                <a:gridCol w="4271555"/>
              </a:tblGrid>
              <a:tr h="6419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W" sz="1800" b="1" u="sng" dirty="0" smtClean="0"/>
                        <a:t>SECTIONS</a:t>
                      </a:r>
                      <a:r>
                        <a:rPr lang="en-ZW" sz="1800" b="1" u="sng" baseline="0" dirty="0" smtClean="0"/>
                        <a:t> OF  CR.PC</a:t>
                      </a:r>
                      <a:endParaRPr lang="en-ZW" sz="1800" b="1" u="sng" dirty="0" smtClean="0"/>
                    </a:p>
                    <a:p>
                      <a:endParaRPr lang="en-ZW" dirty="0"/>
                    </a:p>
                  </a:txBody>
                  <a:tcPr marL="121920" marR="1219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1800" b="1" u="sng" dirty="0" smtClean="0">
                          <a:solidFill>
                            <a:schemeClr val="tx1"/>
                          </a:solidFill>
                        </a:rPr>
                        <a:t>SUBJECT MATTERS OF CR.PC</a:t>
                      </a:r>
                    </a:p>
                    <a:p>
                      <a:endParaRPr lang="en-ZW" b="1" dirty="0">
                        <a:solidFill>
                          <a:schemeClr val="tx1"/>
                        </a:solidFill>
                      </a:endParaRPr>
                    </a:p>
                  </a:txBody>
                  <a:tcPr marL="121920" marR="121920"/>
                </a:tc>
              </a:tr>
              <a:tr h="371343">
                <a:tc>
                  <a:txBody>
                    <a:bodyPr/>
                    <a:lstStyle/>
                    <a:p>
                      <a:pPr algn="ctr"/>
                      <a:r>
                        <a:rPr lang="en-ZW" b="1" dirty="0" smtClean="0">
                          <a:solidFill>
                            <a:schemeClr val="tx1"/>
                          </a:solidFill>
                        </a:rPr>
                        <a:t>Section - 107</a:t>
                      </a:r>
                      <a:endParaRPr lang="en-ZW" b="1" dirty="0">
                        <a:solidFill>
                          <a:schemeClr val="tx1"/>
                        </a:solidFill>
                      </a:endParaRPr>
                    </a:p>
                  </a:txBody>
                  <a:tcPr marL="121920" marR="121920"/>
                </a:tc>
                <a:tc>
                  <a:txBody>
                    <a:bodyPr/>
                    <a:lstStyle/>
                    <a:p>
                      <a:r>
                        <a:rPr lang="en-ZW" b="1" dirty="0" smtClean="0">
                          <a:solidFill>
                            <a:schemeClr val="tx1"/>
                          </a:solidFill>
                        </a:rPr>
                        <a:t>Security </a:t>
                      </a:r>
                      <a:r>
                        <a:rPr lang="en-ZW" b="1" dirty="0" err="1" smtClean="0">
                          <a:solidFill>
                            <a:schemeClr val="tx1"/>
                          </a:solidFill>
                        </a:rPr>
                        <a:t>ecurity</a:t>
                      </a:r>
                      <a:r>
                        <a:rPr lang="en-ZW" b="1" dirty="0" smtClean="0">
                          <a:solidFill>
                            <a:schemeClr val="tx1"/>
                          </a:solidFill>
                        </a:rPr>
                        <a:t> for keeping peace</a:t>
                      </a:r>
                      <a:endParaRPr lang="en-ZW" b="1" dirty="0">
                        <a:solidFill>
                          <a:schemeClr val="tx1"/>
                        </a:solidFill>
                      </a:endParaRPr>
                    </a:p>
                  </a:txBody>
                  <a:tcPr marL="121920" marR="121920"/>
                </a:tc>
              </a:tr>
              <a:tr h="641944">
                <a:tc>
                  <a:txBody>
                    <a:bodyPr/>
                    <a:lstStyle/>
                    <a:p>
                      <a:pPr algn="ctr"/>
                      <a:r>
                        <a:rPr lang="en-ZW" b="1" dirty="0" smtClean="0">
                          <a:solidFill>
                            <a:schemeClr val="tx1"/>
                          </a:solidFill>
                        </a:rPr>
                        <a:t>Section - 108</a:t>
                      </a:r>
                      <a:endParaRPr lang="en-ZW" b="1" dirty="0">
                        <a:solidFill>
                          <a:schemeClr val="tx1"/>
                        </a:solidFill>
                      </a:endParaRPr>
                    </a:p>
                  </a:txBody>
                  <a:tcPr marL="121920" marR="121920"/>
                </a:tc>
                <a:tc>
                  <a:txBody>
                    <a:bodyPr/>
                    <a:lstStyle/>
                    <a:p>
                      <a:r>
                        <a:rPr lang="en-ZW" b="1" dirty="0" smtClean="0">
                          <a:solidFill>
                            <a:schemeClr val="tx1"/>
                          </a:solidFill>
                        </a:rPr>
                        <a:t> Security for good behaviour from</a:t>
                      </a:r>
                      <a:r>
                        <a:rPr lang="en-ZW" b="1" baseline="0" dirty="0" smtClean="0">
                          <a:solidFill>
                            <a:schemeClr val="tx1"/>
                          </a:solidFill>
                        </a:rPr>
                        <a:t> persons disseminating seditious matter</a:t>
                      </a:r>
                      <a:endParaRPr lang="en-ZW" b="1" dirty="0">
                        <a:solidFill>
                          <a:schemeClr val="tx1"/>
                        </a:solidFill>
                      </a:endParaRPr>
                    </a:p>
                  </a:txBody>
                  <a:tcPr marL="121920" marR="121920"/>
                </a:tc>
              </a:tr>
              <a:tr h="641944">
                <a:tc>
                  <a:txBody>
                    <a:bodyPr/>
                    <a:lstStyle/>
                    <a:p>
                      <a:pPr algn="ctr"/>
                      <a:r>
                        <a:rPr lang="en-ZW" b="1" dirty="0" smtClean="0"/>
                        <a:t>Section -  109</a:t>
                      </a:r>
                      <a:endParaRPr lang="en-ZW" b="1" dirty="0"/>
                    </a:p>
                  </a:txBody>
                  <a:tcPr marL="121920" marR="121920"/>
                </a:tc>
                <a:tc>
                  <a:txBody>
                    <a:bodyPr/>
                    <a:lstStyle/>
                    <a:p>
                      <a:r>
                        <a:rPr lang="en-ZW" b="1" dirty="0" smtClean="0">
                          <a:solidFill>
                            <a:schemeClr val="tx1"/>
                          </a:solidFill>
                        </a:rPr>
                        <a:t>Security  for good behaviour from  suspected persons</a:t>
                      </a:r>
                      <a:endParaRPr lang="en-ZW" b="1" dirty="0">
                        <a:solidFill>
                          <a:schemeClr val="tx1"/>
                        </a:solidFill>
                      </a:endParaRPr>
                    </a:p>
                  </a:txBody>
                  <a:tcPr marL="121920" marR="121920"/>
                </a:tc>
              </a:tr>
              <a:tr h="641944">
                <a:tc>
                  <a:txBody>
                    <a:bodyPr/>
                    <a:lstStyle/>
                    <a:p>
                      <a:pPr algn="ctr"/>
                      <a:r>
                        <a:rPr lang="en-ZW" b="1" dirty="0" smtClean="0">
                          <a:solidFill>
                            <a:schemeClr val="tx1"/>
                          </a:solidFill>
                        </a:rPr>
                        <a:t>Section - 110</a:t>
                      </a:r>
                      <a:endParaRPr lang="en-ZW" b="1" dirty="0">
                        <a:solidFill>
                          <a:schemeClr val="tx1"/>
                        </a:solidFill>
                      </a:endParaRPr>
                    </a:p>
                  </a:txBody>
                  <a:tcPr marL="121920" marR="121920"/>
                </a:tc>
                <a:tc>
                  <a:txBody>
                    <a:bodyPr/>
                    <a:lstStyle/>
                    <a:p>
                      <a:r>
                        <a:rPr lang="en-ZW" b="1" smtClean="0">
                          <a:solidFill>
                            <a:schemeClr val="tx1"/>
                          </a:solidFill>
                        </a:rPr>
                        <a:t>Security </a:t>
                      </a:r>
                      <a:r>
                        <a:rPr lang="en-ZW" b="1" dirty="0" smtClean="0">
                          <a:solidFill>
                            <a:schemeClr val="tx1"/>
                          </a:solidFill>
                        </a:rPr>
                        <a:t>for good behaviour from habitual offenders</a:t>
                      </a:r>
                      <a:endParaRPr lang="en-ZW" b="1" dirty="0">
                        <a:solidFill>
                          <a:schemeClr val="tx1"/>
                        </a:solidFill>
                      </a:endParaRPr>
                    </a:p>
                  </a:txBody>
                  <a:tcPr marL="121920" marR="121920"/>
                </a:tc>
              </a:tr>
              <a:tr h="917063">
                <a:tc>
                  <a:txBody>
                    <a:bodyPr/>
                    <a:lstStyle/>
                    <a:p>
                      <a:pPr algn="ctr"/>
                      <a:r>
                        <a:rPr lang="en-ZW" b="1" dirty="0" smtClean="0">
                          <a:solidFill>
                            <a:schemeClr val="tx1"/>
                          </a:solidFill>
                        </a:rPr>
                        <a:t>Section  - 111</a:t>
                      </a:r>
                      <a:endParaRPr lang="en-ZW" b="1" dirty="0">
                        <a:solidFill>
                          <a:schemeClr val="tx1"/>
                        </a:solidFill>
                      </a:endParaRPr>
                    </a:p>
                  </a:txBody>
                  <a:tcPr marL="121920" marR="121920"/>
                </a:tc>
                <a:tc>
                  <a:txBody>
                    <a:bodyPr/>
                    <a:lstStyle/>
                    <a:p>
                      <a:r>
                        <a:rPr lang="en-ZW" b="1" dirty="0" smtClean="0">
                          <a:solidFill>
                            <a:schemeClr val="tx1"/>
                          </a:solidFill>
                        </a:rPr>
                        <a:t>Order to be made when Magistrate  acting under section 107, 108, 109 &amp; 110</a:t>
                      </a:r>
                      <a:endParaRPr lang="en-ZW" b="1" dirty="0">
                        <a:solidFill>
                          <a:schemeClr val="tx1"/>
                        </a:solidFill>
                      </a:endParaRPr>
                    </a:p>
                  </a:txBody>
                  <a:tcPr marL="121920" marR="121920"/>
                </a:tc>
              </a:tr>
              <a:tr h="641944">
                <a:tc>
                  <a:txBody>
                    <a:bodyPr/>
                    <a:lstStyle/>
                    <a:p>
                      <a:pPr algn="ctr"/>
                      <a:r>
                        <a:rPr lang="en-ZW" b="1" dirty="0" smtClean="0">
                          <a:solidFill>
                            <a:schemeClr val="tx1"/>
                          </a:solidFill>
                        </a:rPr>
                        <a:t>Section-</a:t>
                      </a:r>
                      <a:r>
                        <a:rPr lang="en-ZW" b="1" baseline="0" dirty="0" smtClean="0">
                          <a:solidFill>
                            <a:schemeClr val="tx1"/>
                          </a:solidFill>
                        </a:rPr>
                        <a:t> 112 to 124</a:t>
                      </a:r>
                      <a:endParaRPr lang="en-ZW" b="1" dirty="0">
                        <a:solidFill>
                          <a:schemeClr val="tx1"/>
                        </a:solidFill>
                      </a:endParaRPr>
                    </a:p>
                  </a:txBody>
                  <a:tcPr marL="121920" marR="121920"/>
                </a:tc>
                <a:tc>
                  <a:txBody>
                    <a:bodyPr/>
                    <a:lstStyle/>
                    <a:p>
                      <a:r>
                        <a:rPr lang="en-ZW" b="1" dirty="0" smtClean="0"/>
                        <a:t>Procedure for implementation of Section s107 to 110</a:t>
                      </a:r>
                      <a:endParaRPr lang="en-ZW" b="1" dirty="0"/>
                    </a:p>
                  </a:txBody>
                  <a:tcPr marL="121920" marR="121920"/>
                </a:tc>
              </a:tr>
            </a:tbl>
          </a:graphicData>
        </a:graphic>
      </p:graphicFrame>
    </p:spTree>
  </p:cSld>
  <p:clrMapOvr>
    <a:masterClrMapping/>
  </p:clrMapOvr>
  <p:transition>
    <p:strips dir="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W" b="1" u="sng" dirty="0" err="1" smtClean="0">
                <a:solidFill>
                  <a:srgbClr val="FF0000"/>
                </a:solidFill>
              </a:rPr>
              <a:t>Asha</a:t>
            </a:r>
            <a:r>
              <a:rPr lang="en-ZW" b="1" u="sng" dirty="0" smtClean="0">
                <a:solidFill>
                  <a:srgbClr val="FF0000"/>
                </a:solidFill>
              </a:rPr>
              <a:t> Pant </a:t>
            </a:r>
            <a:r>
              <a:rPr lang="en-ZW" b="1" u="sng" dirty="0" err="1" smtClean="0">
                <a:solidFill>
                  <a:srgbClr val="FF0000"/>
                </a:solidFill>
              </a:rPr>
              <a:t>vs</a:t>
            </a:r>
            <a:r>
              <a:rPr lang="en-ZW" b="1" u="sng" dirty="0" smtClean="0">
                <a:solidFill>
                  <a:srgbClr val="FF0000"/>
                </a:solidFill>
              </a:rPr>
              <a:t> State And Ors. </a:t>
            </a:r>
            <a:br>
              <a:rPr lang="en-ZW" b="1" u="sng" dirty="0" smtClean="0">
                <a:solidFill>
                  <a:srgbClr val="FF0000"/>
                </a:solidFill>
              </a:rPr>
            </a:br>
            <a:r>
              <a:rPr lang="en-ZW" b="1" u="sng" dirty="0" smtClean="0">
                <a:solidFill>
                  <a:srgbClr val="FF0000"/>
                </a:solidFill>
              </a:rPr>
              <a:t>on 17 March, 2008</a:t>
            </a:r>
            <a:r>
              <a:rPr lang="en-ZW" u="sng" dirty="0" smtClean="0">
                <a:solidFill>
                  <a:srgbClr val="FF0000"/>
                </a:solidFill>
              </a:rPr>
              <a:t/>
            </a:r>
            <a:br>
              <a:rPr lang="en-ZW" u="sng" dirty="0" smtClean="0">
                <a:solidFill>
                  <a:srgbClr val="FF0000"/>
                </a:solidFill>
              </a:rPr>
            </a:br>
            <a:endParaRPr lang="en-ZW" dirty="0">
              <a:solidFill>
                <a:srgbClr val="FF0000"/>
              </a:solidFill>
            </a:endParaRPr>
          </a:p>
        </p:txBody>
      </p:sp>
      <p:sp>
        <p:nvSpPr>
          <p:cNvPr id="3" name="Content Placeholder 2"/>
          <p:cNvSpPr>
            <a:spLocks noGrp="1"/>
          </p:cNvSpPr>
          <p:nvPr>
            <p:ph idx="1"/>
          </p:nvPr>
        </p:nvSpPr>
        <p:spPr>
          <a:xfrm>
            <a:off x="677333" y="1781503"/>
            <a:ext cx="9680611" cy="4493173"/>
          </a:xfrm>
        </p:spPr>
        <p:txBody>
          <a:bodyPr>
            <a:normAutofit/>
          </a:bodyPr>
          <a:lstStyle/>
          <a:p>
            <a:pPr>
              <a:buFont typeface="Wingdings" pitchFamily="2" charset="2"/>
              <a:buChar char="Ø"/>
            </a:pPr>
            <a:r>
              <a:rPr lang="en-ZW" b="1" dirty="0" smtClean="0">
                <a:solidFill>
                  <a:schemeClr val="tx1"/>
                </a:solidFill>
              </a:rPr>
              <a:t>19. This Court had very recently in </a:t>
            </a:r>
            <a:r>
              <a:rPr lang="en-ZW" b="1" dirty="0" err="1" smtClean="0">
                <a:solidFill>
                  <a:schemeClr val="tx1"/>
                </a:solidFill>
              </a:rPr>
              <a:t>Sushma</a:t>
            </a:r>
            <a:r>
              <a:rPr lang="en-ZW" b="1" dirty="0" smtClean="0">
                <a:solidFill>
                  <a:schemeClr val="tx1"/>
                </a:solidFill>
              </a:rPr>
              <a:t> </a:t>
            </a:r>
            <a:r>
              <a:rPr lang="en-ZW" b="1" dirty="0" err="1" smtClean="0">
                <a:solidFill>
                  <a:schemeClr val="tx1"/>
                </a:solidFill>
              </a:rPr>
              <a:t>Arora</a:t>
            </a:r>
            <a:r>
              <a:rPr lang="en-ZW" b="1" dirty="0" smtClean="0">
                <a:solidFill>
                  <a:schemeClr val="tx1"/>
                </a:solidFill>
              </a:rPr>
              <a:t> v. State (Order dated 15th February, 2008 in </a:t>
            </a:r>
            <a:r>
              <a:rPr lang="en-ZW" b="1" dirty="0" err="1" smtClean="0">
                <a:solidFill>
                  <a:schemeClr val="tx1"/>
                </a:solidFill>
              </a:rPr>
              <a:t>Crl</a:t>
            </a:r>
            <a:r>
              <a:rPr lang="en-ZW" b="1" dirty="0" smtClean="0">
                <a:solidFill>
                  <a:schemeClr val="tx1"/>
                </a:solidFill>
              </a:rPr>
              <a:t>. M.C. 35281 of 2006) held that the decision of </a:t>
            </a:r>
            <a:r>
              <a:rPr lang="en-ZW" b="1" i="1" u="sng" dirty="0" smtClean="0">
                <a:solidFill>
                  <a:srgbClr val="FF0000"/>
                </a:solidFill>
              </a:rPr>
              <a:t>this Court in Ram </a:t>
            </a:r>
            <a:r>
              <a:rPr lang="en-ZW" b="1" i="1" u="sng" dirty="0" err="1" smtClean="0">
                <a:solidFill>
                  <a:srgbClr val="FF0000"/>
                </a:solidFill>
              </a:rPr>
              <a:t>Prakash</a:t>
            </a:r>
            <a:r>
              <a:rPr lang="en-ZW" b="1" i="1" u="sng" dirty="0" smtClean="0">
                <a:solidFill>
                  <a:srgbClr val="FF0000"/>
                </a:solidFill>
              </a:rPr>
              <a:t> v. State</a:t>
            </a:r>
            <a:r>
              <a:rPr lang="en-ZW" b="1" i="1" u="sng" dirty="0" smtClean="0">
                <a:solidFill>
                  <a:schemeClr val="tx1"/>
                </a:solidFill>
              </a:rPr>
              <a:t> </a:t>
            </a:r>
            <a:r>
              <a:rPr lang="en-ZW" b="1" dirty="0" smtClean="0">
                <a:solidFill>
                  <a:schemeClr val="tx1"/>
                </a:solidFill>
              </a:rPr>
              <a:t> ought to have been followed by the SEM in that case, which was really a dispute between a landlord and tenant. </a:t>
            </a:r>
            <a:r>
              <a:rPr lang="en-ZW" b="1" i="1" u="sng" dirty="0" smtClean="0">
                <a:solidFill>
                  <a:srgbClr val="FF0000"/>
                </a:solidFill>
              </a:rPr>
              <a:t>This Court has cautioned the SEMs against using their powers under Section107 </a:t>
            </a:r>
            <a:r>
              <a:rPr lang="en-ZW" b="1" i="1" u="sng" dirty="0" err="1" smtClean="0">
                <a:solidFill>
                  <a:srgbClr val="FF0000"/>
                </a:solidFill>
              </a:rPr>
              <a:t>CrPC</a:t>
            </a:r>
            <a:r>
              <a:rPr lang="en-ZW" b="1" i="1" u="sng" dirty="0" smtClean="0">
                <a:solidFill>
                  <a:srgbClr val="FF0000"/>
                </a:solidFill>
              </a:rPr>
              <a:t> in such a situation.</a:t>
            </a:r>
          </a:p>
          <a:p>
            <a:pPr>
              <a:buFont typeface="Wingdings" pitchFamily="2" charset="2"/>
              <a:buChar char="Ø"/>
            </a:pPr>
            <a:r>
              <a:rPr lang="en-ZW" b="1" dirty="0" smtClean="0">
                <a:solidFill>
                  <a:schemeClr val="tx1"/>
                </a:solidFill>
              </a:rPr>
              <a:t>20. </a:t>
            </a:r>
            <a:r>
              <a:rPr lang="en-ZW" b="1" i="1" u="sng" dirty="0" smtClean="0">
                <a:solidFill>
                  <a:schemeClr val="tx1"/>
                </a:solidFill>
              </a:rPr>
              <a:t>There is nothing in the impugned notices issued by the SEM to indicate that the SEM had formed an opinion as required under Section 107 prior to issuing such notices. The minimal enquiry that was required on the facts and circumstances of the present case was not undertaken. On the face of it, therefore, neither of the notices and summons can be sustained in law. </a:t>
            </a:r>
            <a:r>
              <a:rPr lang="en-ZW" b="1" dirty="0" smtClean="0">
                <a:solidFill>
                  <a:schemeClr val="tx1"/>
                </a:solidFill>
              </a:rPr>
              <a:t>In any event the question of issuing a summons under Section 113 did not arise at all, since that was a subsequent step and not to be exercised simultaneously with the issuance of a notice under Section 107 </a:t>
            </a:r>
            <a:r>
              <a:rPr lang="en-ZW" b="1" dirty="0" err="1" smtClean="0">
                <a:solidFill>
                  <a:schemeClr val="tx1"/>
                </a:solidFill>
              </a:rPr>
              <a:t>CrPC</a:t>
            </a:r>
            <a:r>
              <a:rPr lang="en-ZW" b="1" dirty="0" smtClean="0">
                <a:solidFill>
                  <a:schemeClr val="tx1"/>
                </a:solidFill>
              </a:rPr>
              <a:t>.</a:t>
            </a:r>
          </a:p>
          <a:p>
            <a:pPr>
              <a:buFont typeface="Wingdings" pitchFamily="2" charset="2"/>
              <a:buChar char="Ø"/>
            </a:pPr>
            <a:endParaRPr lang="en-ZW" dirty="0"/>
          </a:p>
        </p:txBody>
      </p:sp>
    </p:spTree>
  </p:cSld>
  <p:clrMapOvr>
    <a:masterClrMapping/>
  </p:clrMapOvr>
  <p:transition>
    <p:strips dir="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W" sz="3200" b="1" u="sng" dirty="0" smtClean="0">
                <a:solidFill>
                  <a:srgbClr val="FF0000"/>
                </a:solidFill>
              </a:rPr>
              <a:t>Raj Singh </a:t>
            </a:r>
            <a:r>
              <a:rPr lang="en-ZW" sz="3200" b="1" u="sng" dirty="0" err="1" smtClean="0">
                <a:solidFill>
                  <a:srgbClr val="FF0000"/>
                </a:solidFill>
              </a:rPr>
              <a:t>Gahlot</a:t>
            </a:r>
            <a:r>
              <a:rPr lang="en-ZW" sz="3200" b="1" u="sng" dirty="0" smtClean="0">
                <a:solidFill>
                  <a:srgbClr val="FF0000"/>
                </a:solidFill>
              </a:rPr>
              <a:t> </a:t>
            </a:r>
            <a:r>
              <a:rPr lang="en-ZW" sz="3200" b="1" u="sng" dirty="0" err="1" smtClean="0">
                <a:solidFill>
                  <a:srgbClr val="FF0000"/>
                </a:solidFill>
              </a:rPr>
              <a:t>vs</a:t>
            </a:r>
            <a:r>
              <a:rPr lang="en-ZW" sz="3200" b="1" u="sng" dirty="0" smtClean="0">
                <a:solidFill>
                  <a:srgbClr val="FF0000"/>
                </a:solidFill>
              </a:rPr>
              <a:t> State </a:t>
            </a:r>
            <a:br>
              <a:rPr lang="en-ZW" sz="3200" b="1" u="sng" dirty="0" smtClean="0">
                <a:solidFill>
                  <a:srgbClr val="FF0000"/>
                </a:solidFill>
              </a:rPr>
            </a:br>
            <a:r>
              <a:rPr lang="en-ZW" sz="3200" b="1" u="sng" dirty="0" smtClean="0">
                <a:solidFill>
                  <a:srgbClr val="FF0000"/>
                </a:solidFill>
              </a:rPr>
              <a:t>on 20 October, 2009</a:t>
            </a:r>
            <a:endParaRPr lang="en-ZW" sz="3200" u="sng" dirty="0">
              <a:solidFill>
                <a:srgbClr val="FF0000"/>
              </a:solidFill>
            </a:endParaRPr>
          </a:p>
        </p:txBody>
      </p:sp>
      <p:sp>
        <p:nvSpPr>
          <p:cNvPr id="3" name="Content Placeholder 2"/>
          <p:cNvSpPr>
            <a:spLocks noGrp="1"/>
          </p:cNvSpPr>
          <p:nvPr>
            <p:ph idx="1"/>
          </p:nvPr>
        </p:nvSpPr>
        <p:spPr>
          <a:xfrm>
            <a:off x="677334" y="1671145"/>
            <a:ext cx="8596668" cy="4370217"/>
          </a:xfrm>
        </p:spPr>
        <p:txBody>
          <a:bodyPr>
            <a:normAutofit fontScale="92500" lnSpcReduction="10000"/>
          </a:bodyPr>
          <a:lstStyle/>
          <a:p>
            <a:pPr>
              <a:buFont typeface="Wingdings" pitchFamily="2" charset="2"/>
              <a:buChar char="Ø"/>
            </a:pPr>
            <a:r>
              <a:rPr lang="en-ZW" sz="2200" b="1" dirty="0" smtClean="0">
                <a:solidFill>
                  <a:srgbClr val="FF0000"/>
                </a:solidFill>
              </a:rPr>
              <a:t>Notice under section 107 of criminal procedure code appears in the document</a:t>
            </a:r>
          </a:p>
          <a:p>
            <a:pPr>
              <a:buFont typeface="Wingdings" pitchFamily="2" charset="2"/>
              <a:buChar char="Ø"/>
            </a:pPr>
            <a:r>
              <a:rPr lang="en-ZW" sz="1900" b="1" dirty="0" smtClean="0">
                <a:solidFill>
                  <a:schemeClr val="tx1"/>
                </a:solidFill>
              </a:rPr>
              <a:t>The learned counsel for the petitioner has argued that the present revision petition is maintainable against the impugned order. It is argued that the dispute between the parties is of civil nature. In fact the petitioner was earlier owner of the property in question and has sold the second floor to the complainant by keeping servant quarter at the Terrace of the second floor with him. The petitioner is not residing at any floor in the building in question but is living in the same colony elsewhere. </a:t>
            </a:r>
          </a:p>
          <a:p>
            <a:pPr>
              <a:buFont typeface="Wingdings" pitchFamily="2" charset="2"/>
              <a:buChar char="Ø"/>
            </a:pPr>
            <a:r>
              <a:rPr lang="en-ZW" sz="1800" b="1" i="1" u="sng" dirty="0" smtClean="0">
                <a:solidFill>
                  <a:srgbClr val="FF0000"/>
                </a:solidFill>
              </a:rPr>
              <a:t>It is argued that there is no need to give Notice under Section 107/150 </a:t>
            </a:r>
            <a:r>
              <a:rPr lang="en-ZW" sz="1800" b="1" i="1" u="sng" dirty="0" err="1" smtClean="0">
                <a:solidFill>
                  <a:srgbClr val="FF0000"/>
                </a:solidFill>
              </a:rPr>
              <a:t>CrPC</a:t>
            </a:r>
            <a:r>
              <a:rPr lang="en-ZW" sz="1800" b="1" i="1" u="sng" dirty="0" smtClean="0">
                <a:solidFill>
                  <a:srgbClr val="FF0000"/>
                </a:solidFill>
              </a:rPr>
              <a:t> unless there is apprehension of breach of peace. </a:t>
            </a:r>
            <a:r>
              <a:rPr lang="en-ZW" sz="1800" b="1" dirty="0" smtClean="0"/>
              <a:t>Even the servant of the petitioner is not living in the servant quarter in question and the said servant quarter in question is already destroyed by the opposite party. Therefore, the proceedings under section 107/150 </a:t>
            </a:r>
            <a:r>
              <a:rPr lang="en-ZW" sz="1800" b="1" dirty="0" err="1" smtClean="0"/>
              <a:t>CrPC</a:t>
            </a:r>
            <a:r>
              <a:rPr lang="en-ZW" sz="1800" b="1" dirty="0" smtClean="0"/>
              <a:t> should be dropped. </a:t>
            </a:r>
            <a:r>
              <a:rPr lang="en-ZW" sz="1800" b="1" i="1" u="sng" dirty="0" smtClean="0">
                <a:solidFill>
                  <a:srgbClr val="FF0000"/>
                </a:solidFill>
              </a:rPr>
              <a:t>Reliance is placed upon the authority </a:t>
            </a:r>
            <a:r>
              <a:rPr lang="en-ZW" sz="1800" b="1" i="1" u="sng" dirty="0" err="1" smtClean="0">
                <a:solidFill>
                  <a:srgbClr val="FF0000"/>
                </a:solidFill>
              </a:rPr>
              <a:t>Ramnarain</a:t>
            </a:r>
            <a:r>
              <a:rPr lang="en-ZW" sz="1800" b="1" i="1" u="sng" dirty="0" smtClean="0">
                <a:solidFill>
                  <a:srgbClr val="FF0000"/>
                </a:solidFill>
              </a:rPr>
              <a:t> Singh and others versus State of Bihar, AIR 1972 Supreme Court 2225.</a:t>
            </a:r>
            <a:endParaRPr lang="en-ZW" sz="1800" b="1" i="1" u="sng" dirty="0">
              <a:solidFill>
                <a:srgbClr val="FF0000"/>
              </a:solidFill>
            </a:endParaRPr>
          </a:p>
        </p:txBody>
      </p:sp>
    </p:spTree>
  </p:cSld>
  <p:clrMapOvr>
    <a:masterClrMapping/>
  </p:clrMapOvr>
  <p:transition>
    <p:strips dir="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608083"/>
          </a:xfrm>
        </p:spPr>
        <p:txBody>
          <a:bodyPr>
            <a:noAutofit/>
          </a:bodyPr>
          <a:lstStyle/>
          <a:p>
            <a:pPr algn="ctr"/>
            <a:r>
              <a:rPr lang="en-ZW" sz="2400" b="1" u="sng" dirty="0" smtClean="0">
                <a:solidFill>
                  <a:srgbClr val="FF0000"/>
                </a:solidFill>
              </a:rPr>
              <a:t>Raj Singh </a:t>
            </a:r>
            <a:r>
              <a:rPr lang="en-ZW" sz="2400" b="1" u="sng" dirty="0" err="1" smtClean="0">
                <a:solidFill>
                  <a:srgbClr val="FF0000"/>
                </a:solidFill>
              </a:rPr>
              <a:t>Gahlot</a:t>
            </a:r>
            <a:r>
              <a:rPr lang="en-ZW" sz="2400" b="1" u="sng" dirty="0" smtClean="0">
                <a:solidFill>
                  <a:srgbClr val="FF0000"/>
                </a:solidFill>
              </a:rPr>
              <a:t> </a:t>
            </a:r>
            <a:r>
              <a:rPr lang="en-ZW" sz="2400" b="1" u="sng" dirty="0" err="1" smtClean="0">
                <a:solidFill>
                  <a:srgbClr val="FF0000"/>
                </a:solidFill>
              </a:rPr>
              <a:t>vs</a:t>
            </a:r>
            <a:r>
              <a:rPr lang="en-ZW" sz="2400" b="1" u="sng" dirty="0" smtClean="0">
                <a:solidFill>
                  <a:srgbClr val="FF0000"/>
                </a:solidFill>
              </a:rPr>
              <a:t> State</a:t>
            </a:r>
            <a:br>
              <a:rPr lang="en-ZW" sz="2400" b="1" u="sng" dirty="0" smtClean="0">
                <a:solidFill>
                  <a:srgbClr val="FF0000"/>
                </a:solidFill>
              </a:rPr>
            </a:br>
            <a:r>
              <a:rPr lang="en-ZW" sz="2400" b="1" u="sng" dirty="0" smtClean="0">
                <a:solidFill>
                  <a:srgbClr val="FF0000"/>
                </a:solidFill>
              </a:rPr>
              <a:t> on 20 October, 2009 </a:t>
            </a:r>
            <a:br>
              <a:rPr lang="en-ZW" sz="2400" b="1" u="sng" dirty="0" smtClean="0">
                <a:solidFill>
                  <a:srgbClr val="FF0000"/>
                </a:solidFill>
              </a:rPr>
            </a:br>
            <a:r>
              <a:rPr lang="en-ZW" sz="2400" b="1" u="sng" dirty="0" smtClean="0">
                <a:solidFill>
                  <a:srgbClr val="FF0000"/>
                </a:solidFill>
              </a:rPr>
              <a:t>(Case </a:t>
            </a:r>
            <a:r>
              <a:rPr lang="en-ZW" sz="2400" b="1" u="sng" dirty="0" err="1" smtClean="0">
                <a:solidFill>
                  <a:srgbClr val="FF0000"/>
                </a:solidFill>
              </a:rPr>
              <a:t>refernce</a:t>
            </a:r>
            <a:r>
              <a:rPr lang="en-ZW" sz="2400" b="1" u="sng" dirty="0" smtClean="0">
                <a:solidFill>
                  <a:srgbClr val="FF0000"/>
                </a:solidFill>
              </a:rPr>
              <a:t> of Orissa High Court)</a:t>
            </a:r>
            <a:endParaRPr lang="en-ZW" sz="2400" b="1" u="sng" dirty="0">
              <a:solidFill>
                <a:srgbClr val="FF0000"/>
              </a:solidFill>
            </a:endParaRPr>
          </a:p>
        </p:txBody>
      </p:sp>
      <p:sp>
        <p:nvSpPr>
          <p:cNvPr id="3" name="Content Placeholder 2"/>
          <p:cNvSpPr>
            <a:spLocks noGrp="1"/>
          </p:cNvSpPr>
          <p:nvPr>
            <p:ph idx="1"/>
          </p:nvPr>
        </p:nvSpPr>
        <p:spPr>
          <a:xfrm>
            <a:off x="677334" y="1198179"/>
            <a:ext cx="10815728" cy="5659821"/>
          </a:xfrm>
        </p:spPr>
        <p:txBody>
          <a:bodyPr>
            <a:noAutofit/>
          </a:bodyPr>
          <a:lstStyle/>
          <a:p>
            <a:pPr>
              <a:buFont typeface="Wingdings" pitchFamily="2" charset="2"/>
              <a:buChar char="Ø"/>
            </a:pPr>
            <a:r>
              <a:rPr lang="en-ZW" sz="1600" b="1" u="sng" dirty="0" smtClean="0">
                <a:solidFill>
                  <a:schemeClr val="tx1"/>
                </a:solidFill>
              </a:rPr>
              <a:t>Supreme Court held ---</a:t>
            </a:r>
          </a:p>
          <a:p>
            <a:pPr>
              <a:buFont typeface="Wingdings" pitchFamily="2" charset="2"/>
              <a:buChar char="Ø"/>
            </a:pPr>
            <a:r>
              <a:rPr lang="en-ZW" sz="1600" b="1" i="1" dirty="0" err="1" smtClean="0">
                <a:solidFill>
                  <a:srgbClr val="FF0000"/>
                </a:solidFill>
              </a:rPr>
              <a:t>Xxxxxx</a:t>
            </a:r>
            <a:r>
              <a:rPr lang="en-ZW" sz="1600" b="1" i="1" dirty="0" smtClean="0">
                <a:solidFill>
                  <a:srgbClr val="FF0000"/>
                </a:solidFill>
              </a:rPr>
              <a:t>   “In our opinion every order passed in a case or proceedings which does not finally decide the rights of the parties therein is interlocutory and on that account an order by a Magistrate under Sections 107/111, Cr. P.C. is nothing but an interlocutory order”.</a:t>
            </a:r>
          </a:p>
          <a:p>
            <a:pPr>
              <a:buFont typeface="Wingdings" pitchFamily="2" charset="2"/>
              <a:buChar char="Ø"/>
            </a:pPr>
            <a:r>
              <a:rPr lang="en-ZW" sz="1600" b="1" dirty="0" smtClean="0">
                <a:solidFill>
                  <a:schemeClr val="tx1"/>
                </a:solidFill>
              </a:rPr>
              <a:t>15. </a:t>
            </a:r>
            <a:r>
              <a:rPr lang="en-ZW" sz="1600" b="1" i="1" u="sng" dirty="0" smtClean="0">
                <a:solidFill>
                  <a:srgbClr val="FF0000"/>
                </a:solidFill>
              </a:rPr>
              <a:t>Reliance was placed on behalf of the revisionists upon a Division Bench case of Orissa High Court in </a:t>
            </a:r>
            <a:r>
              <a:rPr lang="en-ZW" sz="1600" b="1" i="1" u="sng" dirty="0" err="1" smtClean="0">
                <a:solidFill>
                  <a:srgbClr val="FF0000"/>
                </a:solidFill>
              </a:rPr>
              <a:t>Bhima</a:t>
            </a:r>
            <a:r>
              <a:rPr lang="en-ZW" sz="1600" b="1" i="1" u="sng" dirty="0" smtClean="0">
                <a:solidFill>
                  <a:srgbClr val="FF0000"/>
                </a:solidFill>
              </a:rPr>
              <a:t> </a:t>
            </a:r>
            <a:r>
              <a:rPr lang="en-ZW" sz="1600" b="1" i="1" u="sng" dirty="0" err="1" smtClean="0">
                <a:solidFill>
                  <a:srgbClr val="FF0000"/>
                </a:solidFill>
              </a:rPr>
              <a:t>Naik</a:t>
            </a:r>
            <a:r>
              <a:rPr lang="en-ZW" sz="1600" b="1" i="1" u="sng" dirty="0" smtClean="0">
                <a:solidFill>
                  <a:srgbClr val="FF0000"/>
                </a:solidFill>
              </a:rPr>
              <a:t> v. State (1975 Cri LJ 1923) (</a:t>
            </a:r>
            <a:r>
              <a:rPr lang="en-ZW" sz="1600" b="1" i="1" u="sng" dirty="0" err="1" smtClean="0">
                <a:solidFill>
                  <a:srgbClr val="FF0000"/>
                </a:solidFill>
              </a:rPr>
              <a:t>Ori</a:t>
            </a:r>
            <a:r>
              <a:rPr lang="en-ZW" sz="1600" b="1" i="1" u="sng" dirty="0" smtClean="0">
                <a:solidFill>
                  <a:srgbClr val="FF0000"/>
                </a:solidFill>
              </a:rPr>
              <a:t>). In that case the question for consideration was whether or not provisions of Section 397(2), Cr. P.C. (new) </a:t>
            </a:r>
            <a:r>
              <a:rPr lang="en-ZW" sz="1600" b="1" dirty="0" smtClean="0">
                <a:solidFill>
                  <a:schemeClr val="tx1"/>
                </a:solidFill>
              </a:rPr>
              <a:t>applied to a preliminary order passed under Sec. 107, Cr. P.C. as it was an interlocutory order. After discussing the matter at length the Court came to the conclusion that an order passed by a Magistrate under </a:t>
            </a:r>
            <a:r>
              <a:rPr lang="en-ZW" sz="1600" b="1" dirty="0" smtClean="0">
                <a:solidFill>
                  <a:schemeClr val="tx1"/>
                </a:solidFill>
                <a:hlinkClick r:id="rId2"/>
              </a:rPr>
              <a:t>Sections 107</a:t>
            </a:r>
            <a:r>
              <a:rPr lang="en-ZW" sz="1600" b="1" dirty="0" smtClean="0">
                <a:solidFill>
                  <a:schemeClr val="tx1"/>
                </a:solidFill>
              </a:rPr>
              <a:t>/</a:t>
            </a:r>
            <a:r>
              <a:rPr lang="en-ZW" sz="1600" b="1" dirty="0" smtClean="0">
                <a:solidFill>
                  <a:schemeClr val="tx1"/>
                </a:solidFill>
                <a:hlinkClick r:id="rId2"/>
              </a:rPr>
              <a:t>111</a:t>
            </a:r>
            <a:r>
              <a:rPr lang="en-ZW" sz="1600" b="1" dirty="0" smtClean="0">
                <a:solidFill>
                  <a:schemeClr val="tx1"/>
                </a:solidFill>
              </a:rPr>
              <a:t>, Cr. P.C. was an interlocutory order for the purposes of Sec. 397(2), Cr. P.C. It was, however, further laid down in that authority that interlocutory orders passed without jurisdiction are nullities and are non-</a:t>
            </a:r>
            <a:r>
              <a:rPr lang="en-ZW" sz="1600" b="1" dirty="0" err="1" smtClean="0">
                <a:solidFill>
                  <a:schemeClr val="tx1"/>
                </a:solidFill>
              </a:rPr>
              <a:t>est</a:t>
            </a:r>
            <a:r>
              <a:rPr lang="en-ZW" sz="1600" b="1" dirty="0" smtClean="0">
                <a:solidFill>
                  <a:schemeClr val="tx1"/>
                </a:solidFill>
              </a:rPr>
              <a:t> in the eye of law can be interfered with in revision under </a:t>
            </a:r>
            <a:r>
              <a:rPr lang="en-ZW" sz="1600" b="1" dirty="0" smtClean="0">
                <a:solidFill>
                  <a:schemeClr val="tx1"/>
                </a:solidFill>
                <a:hlinkClick r:id="rId2"/>
              </a:rPr>
              <a:t>Section 401</a:t>
            </a:r>
            <a:r>
              <a:rPr lang="en-ZW" sz="1600" b="1" dirty="0" smtClean="0">
                <a:solidFill>
                  <a:schemeClr val="tx1"/>
                </a:solidFill>
              </a:rPr>
              <a:t>, Cr. P.C. and in appropriate cases under </a:t>
            </a:r>
            <a:r>
              <a:rPr lang="en-ZW" sz="1600" b="1" dirty="0" smtClean="0">
                <a:solidFill>
                  <a:schemeClr val="tx1"/>
                </a:solidFill>
                <a:hlinkClick r:id="rId2"/>
              </a:rPr>
              <a:t>Section 482</a:t>
            </a:r>
            <a:r>
              <a:rPr lang="en-ZW" sz="1600" b="1" dirty="0" smtClean="0">
                <a:solidFill>
                  <a:schemeClr val="tx1"/>
                </a:solidFill>
              </a:rPr>
              <a:t>, Cr. P.C. but interlocutory orders passed within jurisdiction could not be interfered with under any of those Sections as well. We are not called upon to express any opinion on this observation because the same was made with reference to the particular circumstances of the case wherein the impugned order was apparently passed by the Magistrate concerned without having any jurisdiction to pass it. The order involved in the present revision is not of that category.</a:t>
            </a:r>
          </a:p>
          <a:p>
            <a:pPr>
              <a:buFont typeface="Wingdings" pitchFamily="2" charset="2"/>
              <a:buChar char="Ø"/>
            </a:pPr>
            <a:r>
              <a:rPr lang="en-ZW" sz="1600" b="1" i="1" dirty="0" smtClean="0">
                <a:solidFill>
                  <a:srgbClr val="FF0000"/>
                </a:solidFill>
              </a:rPr>
              <a:t>N.B. Interlocutory : (adjective) LAW (of a decree or judgement) Given provisionally during the course of a legal action</a:t>
            </a:r>
          </a:p>
          <a:p>
            <a:pPr>
              <a:buFont typeface="Wingdings" pitchFamily="2" charset="2"/>
              <a:buChar char="Ø"/>
            </a:pPr>
            <a:endParaRPr lang="en-ZW" sz="1600" b="1" dirty="0"/>
          </a:p>
        </p:txBody>
      </p:sp>
    </p:spTree>
  </p:cSld>
  <p:clrMapOvr>
    <a:masterClrMapping/>
  </p:clrMapOvr>
  <p:transition>
    <p:strips dir="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78068"/>
            <a:ext cx="8596668" cy="935421"/>
          </a:xfrm>
        </p:spPr>
        <p:txBody>
          <a:bodyPr>
            <a:normAutofit fontScale="90000"/>
          </a:bodyPr>
          <a:lstStyle/>
          <a:p>
            <a:pPr algn="ctr"/>
            <a:r>
              <a:rPr lang="en-ZW" sz="1800" b="1" u="sng" dirty="0" smtClean="0">
                <a:solidFill>
                  <a:srgbClr val="FF0000"/>
                </a:solidFill>
              </a:rPr>
              <a:t>Raj Singh </a:t>
            </a:r>
            <a:r>
              <a:rPr lang="en-ZW" sz="1800" b="1" u="sng" dirty="0" err="1" smtClean="0">
                <a:solidFill>
                  <a:srgbClr val="FF0000"/>
                </a:solidFill>
              </a:rPr>
              <a:t>Gahlot</a:t>
            </a:r>
            <a:r>
              <a:rPr lang="en-ZW" sz="1800" b="1" u="sng" dirty="0" smtClean="0">
                <a:solidFill>
                  <a:srgbClr val="FF0000"/>
                </a:solidFill>
              </a:rPr>
              <a:t> </a:t>
            </a:r>
            <a:r>
              <a:rPr lang="en-ZW" sz="1800" b="1" u="sng" dirty="0" err="1" smtClean="0">
                <a:solidFill>
                  <a:srgbClr val="FF0000"/>
                </a:solidFill>
              </a:rPr>
              <a:t>vs</a:t>
            </a:r>
            <a:r>
              <a:rPr lang="en-ZW" sz="1800" b="1" u="sng" dirty="0" smtClean="0">
                <a:solidFill>
                  <a:srgbClr val="FF0000"/>
                </a:solidFill>
              </a:rPr>
              <a:t> State on 20 October, 2009</a:t>
            </a:r>
            <a:br>
              <a:rPr lang="en-ZW" sz="1800" b="1" u="sng" dirty="0" smtClean="0">
                <a:solidFill>
                  <a:srgbClr val="FF0000"/>
                </a:solidFill>
              </a:rPr>
            </a:br>
            <a:r>
              <a:rPr lang="en-ZW" sz="1800" b="1" u="sng" dirty="0" smtClean="0">
                <a:solidFill>
                  <a:srgbClr val="FF0000"/>
                </a:solidFill>
              </a:rPr>
              <a:t>respondents including the present petitioner. Therefore, Notice under Section 107 / 150 </a:t>
            </a:r>
            <a:r>
              <a:rPr lang="en-ZW" sz="1800" b="1" u="sng" dirty="0" err="1" smtClean="0">
                <a:solidFill>
                  <a:srgbClr val="FF0000"/>
                </a:solidFill>
              </a:rPr>
              <a:t>CrPCwas</a:t>
            </a:r>
            <a:r>
              <a:rPr lang="en-ZW" sz="1800" b="1" u="sng" dirty="0" smtClean="0">
                <a:solidFill>
                  <a:srgbClr val="FF0000"/>
                </a:solidFill>
              </a:rPr>
              <a:t> directed to be given again ... petitioner. Section 107 of the Code </a:t>
            </a:r>
            <a:br>
              <a:rPr lang="en-ZW" sz="1800" b="1" u="sng" dirty="0" smtClean="0">
                <a:solidFill>
                  <a:srgbClr val="FF0000"/>
                </a:solidFill>
              </a:rPr>
            </a:br>
            <a:endParaRPr lang="en-ZW" sz="1800" dirty="0"/>
          </a:p>
        </p:txBody>
      </p:sp>
      <p:sp>
        <p:nvSpPr>
          <p:cNvPr id="3" name="Content Placeholder 2"/>
          <p:cNvSpPr>
            <a:spLocks noGrp="1"/>
          </p:cNvSpPr>
          <p:nvPr>
            <p:ph idx="1"/>
          </p:nvPr>
        </p:nvSpPr>
        <p:spPr>
          <a:xfrm>
            <a:off x="677333" y="1513491"/>
            <a:ext cx="9349535" cy="4527872"/>
          </a:xfrm>
        </p:spPr>
        <p:txBody>
          <a:bodyPr>
            <a:normAutofit/>
          </a:bodyPr>
          <a:lstStyle/>
          <a:p>
            <a:pPr>
              <a:buFont typeface="Wingdings" pitchFamily="2" charset="2"/>
              <a:buChar char="Ø"/>
            </a:pPr>
            <a:r>
              <a:rPr lang="en-ZW" sz="2000" b="1" i="1" u="sng" dirty="0" smtClean="0">
                <a:solidFill>
                  <a:srgbClr val="FF0000"/>
                </a:solidFill>
              </a:rPr>
              <a:t>Here the Magistrate concerned had jurisdiction to proceed with the matter and he has passed the order under revision in exercise of that jurisdiction and after coming to the conclusion that the information received by him was credible. </a:t>
            </a:r>
            <a:r>
              <a:rPr lang="en-ZW" sz="2000" b="1" dirty="0" smtClean="0">
                <a:solidFill>
                  <a:schemeClr val="tx1"/>
                </a:solidFill>
              </a:rPr>
              <a:t>The order which is involved in the present revision is, therefore, not the one which may be said to have been passed by the Magistrate concerned without jurisdiction. </a:t>
            </a:r>
          </a:p>
          <a:p>
            <a:pPr>
              <a:buFont typeface="Wingdings" pitchFamily="2" charset="2"/>
              <a:buChar char="Ø"/>
            </a:pPr>
            <a:r>
              <a:rPr lang="en-ZW" sz="2000" b="1" dirty="0" smtClean="0">
                <a:solidFill>
                  <a:schemeClr val="tx1"/>
                </a:solidFill>
              </a:rPr>
              <a:t>All that we have to see in the present revision is whether or not the aforesaid order is interlocutory to which the provisions of Section 397(2), Cr. P.C. are attracted. In our opinion such an order is an interlocutory order and Section 397(2), Cr. P.C. which impose an absolute bar upon exercise of revisional jurisdiction by the High Court and the Sessions Judge with respect to interlocutory orders passed by a subordinate court, bars the present revision."</a:t>
            </a:r>
            <a:endParaRPr lang="en-ZW" sz="20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75" y="199697"/>
            <a:ext cx="8596668" cy="762000"/>
          </a:xfrm>
        </p:spPr>
        <p:txBody>
          <a:bodyPr>
            <a:normAutofit fontScale="90000"/>
          </a:bodyPr>
          <a:lstStyle/>
          <a:p>
            <a:pPr algn="ctr"/>
            <a:r>
              <a:rPr lang="en-ZW" sz="1800" b="1" u="sng" dirty="0" smtClean="0">
                <a:solidFill>
                  <a:srgbClr val="FF0000"/>
                </a:solidFill>
              </a:rPr>
              <a:t>Raj Singh </a:t>
            </a:r>
            <a:r>
              <a:rPr lang="en-ZW" sz="1800" b="1" u="sng" dirty="0" err="1" smtClean="0">
                <a:solidFill>
                  <a:srgbClr val="FF0000"/>
                </a:solidFill>
              </a:rPr>
              <a:t>Gahlot</a:t>
            </a:r>
            <a:r>
              <a:rPr lang="en-ZW" sz="1800" b="1" u="sng" dirty="0" smtClean="0">
                <a:solidFill>
                  <a:srgbClr val="FF0000"/>
                </a:solidFill>
              </a:rPr>
              <a:t> </a:t>
            </a:r>
            <a:r>
              <a:rPr lang="en-ZW" sz="1800" b="1" u="sng" dirty="0" err="1" smtClean="0">
                <a:solidFill>
                  <a:srgbClr val="FF0000"/>
                </a:solidFill>
              </a:rPr>
              <a:t>vs</a:t>
            </a:r>
            <a:r>
              <a:rPr lang="en-ZW" sz="1800" b="1" u="sng" dirty="0" smtClean="0">
                <a:solidFill>
                  <a:srgbClr val="FF0000"/>
                </a:solidFill>
              </a:rPr>
              <a:t> State on 20 October, 2009</a:t>
            </a:r>
            <a:br>
              <a:rPr lang="en-ZW" sz="1800" b="1" u="sng" dirty="0" smtClean="0">
                <a:solidFill>
                  <a:srgbClr val="FF0000"/>
                </a:solidFill>
              </a:rPr>
            </a:br>
            <a:r>
              <a:rPr lang="en-ZW" sz="1800" b="1" u="sng" dirty="0" smtClean="0">
                <a:solidFill>
                  <a:srgbClr val="FF0000"/>
                </a:solidFill>
              </a:rPr>
              <a:t>respondents including the present petitioner. Therefore, Notice under Section 107 / 150 </a:t>
            </a:r>
            <a:r>
              <a:rPr lang="en-ZW" sz="1800" b="1" u="sng" dirty="0" err="1" smtClean="0">
                <a:solidFill>
                  <a:srgbClr val="FF0000"/>
                </a:solidFill>
              </a:rPr>
              <a:t>CrPCwas</a:t>
            </a:r>
            <a:r>
              <a:rPr lang="en-ZW" sz="1800" b="1" u="sng" dirty="0" smtClean="0">
                <a:solidFill>
                  <a:srgbClr val="FF0000"/>
                </a:solidFill>
              </a:rPr>
              <a:t> directed to be given again ... petitioner. Section 107 of the Code </a:t>
            </a:r>
            <a:br>
              <a:rPr lang="en-ZW" sz="1800" b="1" u="sng" dirty="0" smtClean="0">
                <a:solidFill>
                  <a:srgbClr val="FF0000"/>
                </a:solidFill>
              </a:rPr>
            </a:br>
            <a:endParaRPr lang="en-ZW" sz="1800" dirty="0"/>
          </a:p>
        </p:txBody>
      </p:sp>
      <p:sp>
        <p:nvSpPr>
          <p:cNvPr id="3" name="Content Placeholder 2"/>
          <p:cNvSpPr>
            <a:spLocks noGrp="1"/>
          </p:cNvSpPr>
          <p:nvPr>
            <p:ph idx="1"/>
          </p:nvPr>
        </p:nvSpPr>
        <p:spPr>
          <a:xfrm>
            <a:off x="677333" y="1466192"/>
            <a:ext cx="9948625" cy="5076497"/>
          </a:xfrm>
        </p:spPr>
        <p:txBody>
          <a:bodyPr>
            <a:normAutofit/>
          </a:bodyPr>
          <a:lstStyle/>
          <a:p>
            <a:pPr algn="ctr">
              <a:buFont typeface="Wingdings" pitchFamily="2" charset="2"/>
              <a:buChar char="Ø"/>
            </a:pPr>
            <a:r>
              <a:rPr lang="en-ZW" sz="1900" b="1" u="sng" dirty="0" smtClean="0">
                <a:solidFill>
                  <a:srgbClr val="FF0000"/>
                </a:solidFill>
              </a:rPr>
              <a:t>FURTHERMORE, THE ORISSA HIGH COURT IN BABAJI SAHOO V. STATE OF ORISSA-1989 CRI. L. J. 1872 (ORI), OBSERVED AS UNDER:</a:t>
            </a:r>
          </a:p>
          <a:p>
            <a:pPr algn="ctr">
              <a:buFont typeface="Wingdings" pitchFamily="2" charset="2"/>
              <a:buChar char="Ø"/>
            </a:pPr>
            <a:r>
              <a:rPr lang="en-ZW" b="1" dirty="0" smtClean="0">
                <a:solidFill>
                  <a:schemeClr val="tx1"/>
                </a:solidFill>
              </a:rPr>
              <a:t>"5. Examining the facts of the present case in the light of the discussions in the foregoing paragraphs, it is clear that the proceeding was initiated by the learned Magistrate on getting the report from the Officer-in-charge of </a:t>
            </a:r>
            <a:r>
              <a:rPr lang="en-ZW" b="1" dirty="0" err="1" smtClean="0">
                <a:solidFill>
                  <a:schemeClr val="tx1"/>
                </a:solidFill>
              </a:rPr>
              <a:t>Kakatpur</a:t>
            </a:r>
            <a:r>
              <a:rPr lang="en-ZW" b="1" dirty="0" smtClean="0">
                <a:solidFill>
                  <a:schemeClr val="tx1"/>
                </a:solidFill>
              </a:rPr>
              <a:t> Police Station. The notice clearly specifies the nature of the allegations which are required to be met by the delinquents, the amount for which the bond was to be executed by them, the number of sureties and the period of the bond. As such, the notice contained all relevant particulars and it cannot be said to be a vague and indefinite one to which the delinquents would have difficulty in filing their show cause. Further, from the prosecution report submitted by the Officer-in-charge of the Police Station which is available in the lower court record it appears that the report is a fairly detailed one giving particular instances of overt acts, the controversy between the parties which led the police officer to believe that there is likelihood of breach of the peace. The dispute, as it appears from the report and also the notice is over possession of some Govt. land.</a:t>
            </a:r>
            <a:endParaRPr lang="en-ZW"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238" y="325820"/>
            <a:ext cx="8596668" cy="1320800"/>
          </a:xfrm>
        </p:spPr>
        <p:txBody>
          <a:bodyPr>
            <a:noAutofit/>
          </a:bodyPr>
          <a:lstStyle/>
          <a:p>
            <a:pPr algn="ctr"/>
            <a:r>
              <a:rPr lang="en-ZW" sz="1800" b="1" u="sng" dirty="0" smtClean="0">
                <a:solidFill>
                  <a:srgbClr val="FF0000"/>
                </a:solidFill>
              </a:rPr>
              <a:t>Raj Singh </a:t>
            </a:r>
            <a:r>
              <a:rPr lang="en-ZW" sz="1800" b="1" u="sng" dirty="0" err="1" smtClean="0">
                <a:solidFill>
                  <a:srgbClr val="FF0000"/>
                </a:solidFill>
              </a:rPr>
              <a:t>Gahlot</a:t>
            </a:r>
            <a:r>
              <a:rPr lang="en-ZW" sz="1800" b="1" u="sng" dirty="0" smtClean="0">
                <a:solidFill>
                  <a:srgbClr val="FF0000"/>
                </a:solidFill>
              </a:rPr>
              <a:t> </a:t>
            </a:r>
            <a:r>
              <a:rPr lang="en-ZW" sz="1800" b="1" u="sng" dirty="0" err="1" smtClean="0">
                <a:solidFill>
                  <a:srgbClr val="FF0000"/>
                </a:solidFill>
              </a:rPr>
              <a:t>vs</a:t>
            </a:r>
            <a:r>
              <a:rPr lang="en-ZW" sz="1800" b="1" u="sng" dirty="0" smtClean="0">
                <a:solidFill>
                  <a:srgbClr val="FF0000"/>
                </a:solidFill>
              </a:rPr>
              <a:t> State on 20 October, 2009</a:t>
            </a:r>
            <a:br>
              <a:rPr lang="en-ZW" sz="1800" b="1" u="sng" dirty="0" smtClean="0">
                <a:solidFill>
                  <a:srgbClr val="FF0000"/>
                </a:solidFill>
              </a:rPr>
            </a:br>
            <a:r>
              <a:rPr lang="en-ZW" sz="1800" b="1" u="sng" dirty="0" smtClean="0">
                <a:solidFill>
                  <a:srgbClr val="FF0000"/>
                </a:solidFill>
              </a:rPr>
              <a:t>respondents including the present petitioner. Therefore, Notice under Section 107 / 150 </a:t>
            </a:r>
            <a:r>
              <a:rPr lang="en-ZW" sz="1800" b="1" u="sng" dirty="0" err="1" smtClean="0">
                <a:solidFill>
                  <a:srgbClr val="FF0000"/>
                </a:solidFill>
              </a:rPr>
              <a:t>CrPC</a:t>
            </a:r>
            <a:r>
              <a:rPr lang="en-ZW" sz="1800" b="1" u="sng" dirty="0" smtClean="0">
                <a:solidFill>
                  <a:srgbClr val="FF0000"/>
                </a:solidFill>
              </a:rPr>
              <a:t> was directed to be given again ... petitioner. Section 107 of the Code </a:t>
            </a:r>
            <a:br>
              <a:rPr lang="en-ZW" sz="1800" b="1" u="sng" dirty="0" smtClean="0">
                <a:solidFill>
                  <a:srgbClr val="FF0000"/>
                </a:solidFill>
              </a:rPr>
            </a:br>
            <a:endParaRPr lang="en-ZW" sz="1800" dirty="0"/>
          </a:p>
        </p:txBody>
      </p:sp>
      <p:sp>
        <p:nvSpPr>
          <p:cNvPr id="3" name="Content Placeholder 2"/>
          <p:cNvSpPr>
            <a:spLocks noGrp="1"/>
          </p:cNvSpPr>
          <p:nvPr>
            <p:ph idx="1"/>
          </p:nvPr>
        </p:nvSpPr>
        <p:spPr>
          <a:xfrm>
            <a:off x="740395" y="1813035"/>
            <a:ext cx="9838267" cy="4508937"/>
          </a:xfrm>
        </p:spPr>
        <p:txBody>
          <a:bodyPr>
            <a:normAutofit/>
          </a:bodyPr>
          <a:lstStyle/>
          <a:p>
            <a:pPr>
              <a:buFont typeface="Wingdings" pitchFamily="2" charset="2"/>
              <a:buChar char="Ø"/>
            </a:pPr>
            <a:r>
              <a:rPr lang="en-ZW" sz="1800" b="1" i="1" u="sng" dirty="0" smtClean="0">
                <a:solidFill>
                  <a:srgbClr val="FF0000"/>
                </a:solidFill>
              </a:rPr>
              <a:t>On perusal of this report the learned Magistrate felt satisfied that there was apprehension of breach of the peace and action was necessary to be taken against the delinquents under S.107 of the Code. </a:t>
            </a:r>
          </a:p>
          <a:p>
            <a:pPr>
              <a:buFont typeface="Wingdings" pitchFamily="2" charset="2"/>
              <a:buChar char="Ø"/>
            </a:pPr>
            <a:r>
              <a:rPr lang="en-ZW" sz="1800" b="1" dirty="0" smtClean="0"/>
              <a:t>“There is nothing in the record and the learned counsel for the petitioners has not been able to point out any circumstance in particular to suggest that the order of the learned Magistrate initiating the proceeding was passed mechanically without application of his mind. From the very nature of the information and the details given in the police report if he had no doubt about its credibility and felt that the material was sufficient to initiate proceeding and issue process to the delinquents, in my view, he committed no serious illegality or irregularity and it cannot be said that continuing the proceeding will be an abuse of the process of court. Further, as discussed earlier, the petitioners have only been noticed to appear and file their show cause before the learned Magistrate. The order is therefore a purely interlocutory one and does not seriously prejudice the petitioners. Therefore no interference with the proceeding at this stage in exercise of the inherent jurisdiction of this Court is called for."</a:t>
            </a:r>
            <a:endParaRPr lang="en-ZW" sz="1800" b="1" dirty="0"/>
          </a:p>
        </p:txBody>
      </p:sp>
    </p:spTree>
  </p:cSld>
  <p:clrMapOvr>
    <a:masterClrMapping/>
  </p:clrMapOvr>
  <p:transition>
    <p:strips dir="ru"/>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sz="1800" b="1" u="sng" dirty="0" smtClean="0">
                <a:solidFill>
                  <a:srgbClr val="FF0000"/>
                </a:solidFill>
              </a:rPr>
              <a:t>Raj Singh </a:t>
            </a:r>
            <a:r>
              <a:rPr lang="en-ZW" sz="1800" b="1" u="sng" dirty="0" err="1" smtClean="0">
                <a:solidFill>
                  <a:srgbClr val="FF0000"/>
                </a:solidFill>
              </a:rPr>
              <a:t>Gahlot</a:t>
            </a:r>
            <a:r>
              <a:rPr lang="en-ZW" sz="1800" b="1" u="sng" dirty="0" smtClean="0">
                <a:solidFill>
                  <a:srgbClr val="FF0000"/>
                </a:solidFill>
              </a:rPr>
              <a:t> </a:t>
            </a:r>
            <a:r>
              <a:rPr lang="en-ZW" sz="1800" b="1" u="sng" dirty="0" err="1" smtClean="0">
                <a:solidFill>
                  <a:srgbClr val="FF0000"/>
                </a:solidFill>
              </a:rPr>
              <a:t>vs</a:t>
            </a:r>
            <a:r>
              <a:rPr lang="en-ZW" sz="1800" b="1" u="sng" dirty="0" smtClean="0">
                <a:solidFill>
                  <a:srgbClr val="FF0000"/>
                </a:solidFill>
              </a:rPr>
              <a:t> State on 20 October, 2009</a:t>
            </a:r>
            <a:br>
              <a:rPr lang="en-ZW" sz="1800" b="1" u="sng" dirty="0" smtClean="0">
                <a:solidFill>
                  <a:srgbClr val="FF0000"/>
                </a:solidFill>
              </a:rPr>
            </a:br>
            <a:r>
              <a:rPr lang="en-ZW" sz="1800" b="1" u="sng" dirty="0" smtClean="0">
                <a:solidFill>
                  <a:srgbClr val="FF0000"/>
                </a:solidFill>
              </a:rPr>
              <a:t>respondents including the present petitioner. Therefore, Notice under Section 107 / 150 </a:t>
            </a:r>
            <a:r>
              <a:rPr lang="en-ZW" sz="1800" b="1" u="sng" dirty="0" err="1" smtClean="0">
                <a:solidFill>
                  <a:srgbClr val="FF0000"/>
                </a:solidFill>
              </a:rPr>
              <a:t>CrPCwas</a:t>
            </a:r>
            <a:r>
              <a:rPr lang="en-ZW" sz="1800" b="1" u="sng" dirty="0" smtClean="0">
                <a:solidFill>
                  <a:srgbClr val="FF0000"/>
                </a:solidFill>
              </a:rPr>
              <a:t> directed to be given again ... petitioner. Section 107 of the Code </a:t>
            </a:r>
            <a:br>
              <a:rPr lang="en-ZW" sz="1800" b="1" u="sng" dirty="0" smtClean="0">
                <a:solidFill>
                  <a:srgbClr val="FF0000"/>
                </a:solidFill>
              </a:rPr>
            </a:br>
            <a:endParaRPr lang="en-ZW" sz="1800" b="1" u="sng" dirty="0">
              <a:solidFill>
                <a:srgbClr val="FF0000"/>
              </a:solidFill>
            </a:endParaRPr>
          </a:p>
        </p:txBody>
      </p:sp>
      <p:sp>
        <p:nvSpPr>
          <p:cNvPr id="3" name="Content Placeholder 2"/>
          <p:cNvSpPr>
            <a:spLocks noGrp="1"/>
          </p:cNvSpPr>
          <p:nvPr>
            <p:ph idx="1"/>
          </p:nvPr>
        </p:nvSpPr>
        <p:spPr>
          <a:xfrm>
            <a:off x="677334" y="1545021"/>
            <a:ext cx="8596668" cy="4496341"/>
          </a:xfrm>
        </p:spPr>
        <p:txBody>
          <a:bodyPr>
            <a:normAutofit lnSpcReduction="10000"/>
          </a:bodyPr>
          <a:lstStyle/>
          <a:p>
            <a:pPr>
              <a:buFont typeface="Wingdings" pitchFamily="2" charset="2"/>
              <a:buChar char="Ø"/>
            </a:pPr>
            <a:r>
              <a:rPr lang="en-ZW" b="1" dirty="0" smtClean="0"/>
              <a:t>Supreme Court held that-----</a:t>
            </a:r>
            <a:endParaRPr lang="en-ZW" b="1" i="1" u="sng" dirty="0" smtClean="0">
              <a:solidFill>
                <a:srgbClr val="FF0000"/>
              </a:solidFill>
            </a:endParaRPr>
          </a:p>
          <a:p>
            <a:pPr>
              <a:buFont typeface="Wingdings" pitchFamily="2" charset="2"/>
              <a:buChar char="Ø"/>
            </a:pPr>
            <a:r>
              <a:rPr lang="en-ZW" b="1" i="1" u="sng" dirty="0" smtClean="0">
                <a:solidFill>
                  <a:srgbClr val="FF0000"/>
                </a:solidFill>
              </a:rPr>
              <a:t>“In view of the foregoing discussion, it is manifest that the show cause notice issued under S. 107/111 </a:t>
            </a:r>
            <a:r>
              <a:rPr lang="en-ZW" b="1" i="1" u="sng" dirty="0" err="1" smtClean="0">
                <a:solidFill>
                  <a:srgbClr val="FF0000"/>
                </a:solidFill>
              </a:rPr>
              <a:t>CrPC</a:t>
            </a:r>
            <a:r>
              <a:rPr lang="en-ZW" b="1" i="1" u="sng" dirty="0" smtClean="0">
                <a:solidFill>
                  <a:srgbClr val="FF0000"/>
                </a:solidFill>
              </a:rPr>
              <a:t> by the Executive Magistrate is an interlocutory order and same is not amenable to revisional jurisdiction of this court”. </a:t>
            </a:r>
          </a:p>
          <a:p>
            <a:pPr>
              <a:buFont typeface="Wingdings" pitchFamily="2" charset="2"/>
              <a:buChar char="Ø"/>
            </a:pPr>
            <a:r>
              <a:rPr lang="en-ZW" b="1" dirty="0" smtClean="0">
                <a:solidFill>
                  <a:schemeClr val="tx1"/>
                </a:solidFill>
              </a:rPr>
              <a:t>The same should be the position of order of Special Executive Magistrate directing the issuance of show cause notice under section 107/111CrPC. Therefore, the present revision petition is not maintainable and the same warrants dismissal. The petitioner has not appeared once before learned Special Executive Magistrate despite four dates given for the appearance. He should appear before learned Special Executive Magistrate and show cause to get an appropriate order as per law in the matter. </a:t>
            </a:r>
            <a:r>
              <a:rPr lang="en-ZW" b="1" i="1" u="sng" dirty="0" err="1" smtClean="0">
                <a:solidFill>
                  <a:srgbClr val="FF0000"/>
                </a:solidFill>
              </a:rPr>
              <a:t>Ramnarain</a:t>
            </a:r>
            <a:r>
              <a:rPr lang="en-ZW" b="1" i="1" u="sng" dirty="0" smtClean="0">
                <a:solidFill>
                  <a:srgbClr val="FF0000"/>
                </a:solidFill>
              </a:rPr>
              <a:t> Singh's case (supra) does not support the petitioner on the question of maintainability of the present revision petition filed against an interlocutory order. There is no need to go into other questions raised on behalf of petitioner, the petition being not maintainable.</a:t>
            </a:r>
            <a:endParaRPr lang="en-ZW" b="1" i="1" u="sng" dirty="0">
              <a:solidFill>
                <a:srgbClr val="FF0000"/>
              </a:solidFill>
            </a:endParaRPr>
          </a:p>
        </p:txBody>
      </p:sp>
    </p:spTree>
  </p:cSld>
  <p:clrMapOvr>
    <a:masterClrMapping/>
  </p:clrMapOvr>
  <p:transition>
    <p:strips dir="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W" sz="1800" b="1" u="sng" dirty="0" smtClean="0">
                <a:solidFill>
                  <a:srgbClr val="FF0000"/>
                </a:solidFill>
              </a:rPr>
              <a:t>Raj Singh </a:t>
            </a:r>
            <a:r>
              <a:rPr lang="en-ZW" sz="1800" b="1" u="sng" dirty="0" err="1" smtClean="0">
                <a:solidFill>
                  <a:srgbClr val="FF0000"/>
                </a:solidFill>
              </a:rPr>
              <a:t>Gahlot</a:t>
            </a:r>
            <a:r>
              <a:rPr lang="en-ZW" sz="1800" b="1" u="sng" dirty="0" smtClean="0">
                <a:solidFill>
                  <a:srgbClr val="FF0000"/>
                </a:solidFill>
              </a:rPr>
              <a:t> </a:t>
            </a:r>
            <a:r>
              <a:rPr lang="en-ZW" sz="1800" b="1" u="sng" dirty="0" err="1" smtClean="0">
                <a:solidFill>
                  <a:srgbClr val="FF0000"/>
                </a:solidFill>
              </a:rPr>
              <a:t>vs</a:t>
            </a:r>
            <a:r>
              <a:rPr lang="en-ZW" sz="1800" b="1" u="sng" dirty="0" smtClean="0">
                <a:solidFill>
                  <a:srgbClr val="FF0000"/>
                </a:solidFill>
              </a:rPr>
              <a:t> State on 20 October, 2009(Section 107 of the Code )</a:t>
            </a:r>
            <a:br>
              <a:rPr lang="en-ZW" sz="1800" b="1" u="sng" dirty="0" smtClean="0">
                <a:solidFill>
                  <a:srgbClr val="FF0000"/>
                </a:solidFill>
              </a:rPr>
            </a:br>
            <a:r>
              <a:rPr lang="en-ZW" sz="1800" b="1" u="sng" dirty="0" smtClean="0">
                <a:solidFill>
                  <a:srgbClr val="FF0000"/>
                </a:solidFill>
              </a:rPr>
              <a:t>Notice under Section 107 / 150 </a:t>
            </a:r>
            <a:r>
              <a:rPr lang="en-ZW" sz="1800" b="1" u="sng" dirty="0" err="1" smtClean="0">
                <a:solidFill>
                  <a:srgbClr val="FF0000"/>
                </a:solidFill>
              </a:rPr>
              <a:t>CrPC</a:t>
            </a:r>
            <a:r>
              <a:rPr lang="en-ZW" sz="1800" b="1" u="sng" dirty="0" smtClean="0">
                <a:solidFill>
                  <a:srgbClr val="FF0000"/>
                </a:solidFill>
              </a:rPr>
              <a:t> was directed to be given again ...</a:t>
            </a:r>
            <a:br>
              <a:rPr lang="en-ZW" sz="1800" b="1" u="sng" dirty="0" smtClean="0">
                <a:solidFill>
                  <a:srgbClr val="FF0000"/>
                </a:solidFill>
              </a:rPr>
            </a:br>
            <a:r>
              <a:rPr lang="en-ZW" sz="1800" b="1" u="sng" dirty="0" smtClean="0">
                <a:solidFill>
                  <a:srgbClr val="FF0000"/>
                </a:solidFill>
              </a:rPr>
              <a:t> For appearance of petitioner. </a:t>
            </a:r>
            <a:endParaRPr lang="en-ZW" sz="1800" dirty="0"/>
          </a:p>
        </p:txBody>
      </p:sp>
      <p:sp>
        <p:nvSpPr>
          <p:cNvPr id="3" name="Content Placeholder 2"/>
          <p:cNvSpPr>
            <a:spLocks noGrp="1"/>
          </p:cNvSpPr>
          <p:nvPr>
            <p:ph idx="1"/>
          </p:nvPr>
        </p:nvSpPr>
        <p:spPr/>
        <p:txBody>
          <a:bodyPr>
            <a:normAutofit/>
          </a:bodyPr>
          <a:lstStyle/>
          <a:p>
            <a:r>
              <a:rPr lang="en-ZW" sz="2000" b="1" dirty="0" smtClean="0">
                <a:solidFill>
                  <a:schemeClr val="tx1"/>
                </a:solidFill>
              </a:rPr>
              <a:t>In view of the foregoing discussion, the present revision petition is liable to be dismissed. The trial court record be returned along with the copy of this order. Petitioner to appear before learned trial court on 30.10.09. The order be sent to the server (www.delhidistrictcourts.nic.in).</a:t>
            </a:r>
            <a:endParaRPr lang="en-ZW" sz="20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ZW" sz="4800" b="1" u="sng" dirty="0" smtClean="0">
                <a:solidFill>
                  <a:srgbClr val="FF0000"/>
                </a:solidFill>
              </a:rPr>
              <a:t>Thank you </a:t>
            </a:r>
            <a:br>
              <a:rPr lang="en-ZW" sz="4800" b="1" u="sng" dirty="0" smtClean="0">
                <a:solidFill>
                  <a:srgbClr val="FF0000"/>
                </a:solidFill>
              </a:rPr>
            </a:br>
            <a:r>
              <a:rPr lang="en-ZW" sz="4800" b="1" u="sng" dirty="0" smtClean="0">
                <a:solidFill>
                  <a:srgbClr val="FF0000"/>
                </a:solidFill>
              </a:rPr>
              <a:t>Executive Magistrates----</a:t>
            </a:r>
            <a:br>
              <a:rPr lang="en-ZW" sz="4800" b="1" u="sng" dirty="0" smtClean="0">
                <a:solidFill>
                  <a:srgbClr val="FF0000"/>
                </a:solidFill>
              </a:rPr>
            </a:br>
            <a:endParaRPr lang="en-ZW" sz="1400" dirty="0"/>
          </a:p>
        </p:txBody>
      </p:sp>
      <p:pic>
        <p:nvPicPr>
          <p:cNvPr id="6" name="Picture 2" descr="C:\Users\Prabhat Giri\Desktop\RTI COURT JUDGEMENTS\powerpoint-templates-b.jpg"/>
          <p:cNvPicPr>
            <a:picLocks noGrp="1" noChangeAspect="1" noChangeArrowheads="1"/>
          </p:cNvPicPr>
          <p:nvPr>
            <p:ph idx="1"/>
          </p:nvPr>
        </p:nvPicPr>
        <p:blipFill>
          <a:blip r:embed="rId2"/>
          <a:srcRect l="30715" t="2795" r="42151" b="20847"/>
          <a:stretch>
            <a:fillRect/>
          </a:stretch>
        </p:blipFill>
        <p:spPr bwMode="auto">
          <a:xfrm>
            <a:off x="1750423" y="2272937"/>
            <a:ext cx="6244046" cy="4193177"/>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strips dir="ru"/>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1143000"/>
          </a:xfrm>
        </p:spPr>
        <p:txBody>
          <a:bodyPr>
            <a:noAutofit/>
          </a:bodyPr>
          <a:lstStyle/>
          <a:p>
            <a:pPr algn="ctr"/>
            <a:r>
              <a:rPr lang="en-ZW" sz="2800" u="sng" dirty="0" smtClean="0">
                <a:solidFill>
                  <a:srgbClr val="FF0000"/>
                </a:solidFill>
              </a:rPr>
              <a:t/>
            </a:r>
            <a:br>
              <a:rPr lang="en-ZW" sz="2800" u="sng" dirty="0" smtClean="0">
                <a:solidFill>
                  <a:srgbClr val="FF0000"/>
                </a:solidFill>
              </a:rPr>
            </a:br>
            <a:r>
              <a:rPr lang="en-ZW" sz="2800" b="1" u="sng" dirty="0" smtClean="0">
                <a:solidFill>
                  <a:srgbClr val="FF0000"/>
                </a:solidFill>
              </a:rPr>
              <a:t> The Police </a:t>
            </a:r>
            <a:r>
              <a:rPr lang="en-ZW" sz="2800" b="1" u="sng" dirty="0" err="1" smtClean="0">
                <a:solidFill>
                  <a:srgbClr val="FF0000"/>
                </a:solidFill>
              </a:rPr>
              <a:t>Commissionerate</a:t>
            </a:r>
            <a:r>
              <a:rPr lang="en-ZW" sz="2800" b="1" u="sng" dirty="0" smtClean="0">
                <a:solidFill>
                  <a:srgbClr val="FF0000"/>
                </a:solidFill>
              </a:rPr>
              <a:t>, Bhubaneswar-Cuttack to exercise &amp; perform the powers &amp; duties of Executive  Magistrate </a:t>
            </a:r>
            <a:r>
              <a:rPr lang="en-ZW" sz="2800" u="sng" dirty="0" smtClean="0">
                <a:solidFill>
                  <a:srgbClr val="FF0000"/>
                </a:solidFill>
              </a:rPr>
              <a:t/>
            </a:r>
            <a:br>
              <a:rPr lang="en-ZW" sz="2800" u="sng" dirty="0" smtClean="0">
                <a:solidFill>
                  <a:srgbClr val="FF0000"/>
                </a:solidFill>
              </a:rPr>
            </a:br>
            <a:endParaRPr lang="en-ZW" sz="2800" u="sng" dirty="0">
              <a:solidFill>
                <a:srgbClr val="FF0000"/>
              </a:solidFill>
            </a:endParaRPr>
          </a:p>
        </p:txBody>
      </p:sp>
      <p:sp>
        <p:nvSpPr>
          <p:cNvPr id="3" name="Content Placeholder 2"/>
          <p:cNvSpPr>
            <a:spLocks noGrp="1"/>
          </p:cNvSpPr>
          <p:nvPr>
            <p:ph idx="1"/>
          </p:nvPr>
        </p:nvSpPr>
        <p:spPr>
          <a:xfrm>
            <a:off x="677333" y="1639615"/>
            <a:ext cx="9869797" cy="4401748"/>
          </a:xfrm>
        </p:spPr>
        <p:txBody>
          <a:bodyPr>
            <a:noAutofit/>
          </a:bodyPr>
          <a:lstStyle/>
          <a:p>
            <a:pPr>
              <a:buFont typeface="Wingdings" pitchFamily="2" charset="2"/>
              <a:buChar char="Ø"/>
            </a:pPr>
            <a:r>
              <a:rPr lang="en-ZW" sz="1600" b="1" dirty="0" smtClean="0">
                <a:solidFill>
                  <a:schemeClr val="tx1"/>
                </a:solidFill>
              </a:rPr>
              <a:t>The State Govt. vide Home Department Notification No.60901/D &amp; A </a:t>
            </a:r>
            <a:r>
              <a:rPr lang="en-ZW" sz="1600" b="1" dirty="0" err="1" smtClean="0">
                <a:solidFill>
                  <a:schemeClr val="tx1"/>
                </a:solidFill>
              </a:rPr>
              <a:t>Dtd</a:t>
            </a:r>
            <a:r>
              <a:rPr lang="en-ZW" sz="1600" b="1" dirty="0" smtClean="0">
                <a:solidFill>
                  <a:schemeClr val="tx1"/>
                </a:solidFill>
              </a:rPr>
              <a:t> 28.1.2.2007 has vested on the Police Commissioner, Bhubaneswar-Cuttack to exercise &amp; perform the powers &amp; duties of a District Magistrate in respect of the provisions under sections 106 to 124 of Chapter VIII and 129 to 148 of Chapter X of the Code of Criminal Procedure,1973 within the limits of territorial jurisdiction of the </a:t>
            </a:r>
            <a:r>
              <a:rPr lang="en-ZW" sz="1600" b="1" dirty="0" err="1" smtClean="0">
                <a:solidFill>
                  <a:schemeClr val="tx1"/>
                </a:solidFill>
              </a:rPr>
              <a:t>Commissionerate</a:t>
            </a:r>
            <a:r>
              <a:rPr lang="en-ZW" sz="1600" b="1" dirty="0" smtClean="0">
                <a:solidFill>
                  <a:schemeClr val="tx1"/>
                </a:solidFill>
              </a:rPr>
              <a:t> as envisaged u/s 58(1) (a) of the Orissa Urban Police Act,2003 (Orissa Act 8 of 2007). </a:t>
            </a:r>
          </a:p>
          <a:p>
            <a:pPr>
              <a:buFont typeface="Wingdings" pitchFamily="2" charset="2"/>
              <a:buChar char="Ø"/>
            </a:pPr>
            <a:r>
              <a:rPr lang="en-ZW" sz="1600" b="1" dirty="0" smtClean="0">
                <a:solidFill>
                  <a:schemeClr val="tx1"/>
                </a:solidFill>
              </a:rPr>
              <a:t>Further in exercise of powers conferred by section 58(1) (b) of the Act, the Additional Police Commissioner, Deputy Police Commissioners, Additional Deputy Police Commissioners and Assistant Police Commissioners of the </a:t>
            </a:r>
            <a:r>
              <a:rPr lang="en-ZW" sz="1600" b="1" dirty="0" err="1" smtClean="0">
                <a:solidFill>
                  <a:schemeClr val="tx1"/>
                </a:solidFill>
              </a:rPr>
              <a:t>Commissionerate</a:t>
            </a:r>
            <a:r>
              <a:rPr lang="en-ZW" sz="1600" b="1" dirty="0" smtClean="0">
                <a:solidFill>
                  <a:schemeClr val="tx1"/>
                </a:solidFill>
              </a:rPr>
              <a:t> of twin cities of Bhubaneswar &amp; Cuttack </a:t>
            </a:r>
            <a:r>
              <a:rPr lang="en-ZW" sz="1600" b="1" i="1" u="sng" dirty="0" smtClean="0">
                <a:solidFill>
                  <a:schemeClr val="tx1"/>
                </a:solidFill>
              </a:rPr>
              <a:t>are authorised to exercise &amp; perform the powers &amp; duties of an Executive Magistrate in respect of the provisions under sections 106 to 124 of Chapter VIII and 129 to 148 of Chapter X of the Code of Criminal Procedure,1973.</a:t>
            </a:r>
          </a:p>
          <a:p>
            <a:pPr>
              <a:buFont typeface="Wingdings" pitchFamily="2" charset="2"/>
              <a:buChar char="Ø"/>
            </a:pPr>
            <a:r>
              <a:rPr lang="en-ZW" sz="1600" b="1" dirty="0" smtClean="0">
                <a:solidFill>
                  <a:schemeClr val="tx1"/>
                </a:solidFill>
              </a:rPr>
              <a:t>The Deputy Police Commissioners of Bhubaneswar and Cuttack shall exercise and perform the powers and duties of an Executive Magistrate in respect of Bhubaneswar &amp; Cuttack Urban Police districts respectively under the provisions of the Code, subject to the general control of the Police Commissioner.</a:t>
            </a:r>
            <a:endParaRPr lang="en-ZW" sz="16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W" sz="3200" b="1" u="sng" dirty="0" smtClean="0">
                <a:solidFill>
                  <a:srgbClr val="FF0000"/>
                </a:solidFill>
              </a:rPr>
              <a:t>Code of Criminal Procedure (</a:t>
            </a:r>
            <a:r>
              <a:rPr lang="en-ZW" sz="3200" b="1" u="sng" dirty="0" err="1" smtClean="0">
                <a:solidFill>
                  <a:srgbClr val="FF0000"/>
                </a:solidFill>
              </a:rPr>
              <a:t>CrPC</a:t>
            </a:r>
            <a:r>
              <a:rPr lang="en-ZW" sz="3200" b="1" u="sng" dirty="0" smtClean="0">
                <a:solidFill>
                  <a:srgbClr val="FF0000"/>
                </a:solidFill>
              </a:rPr>
              <a:t>) and Role of Executive Magistrate</a:t>
            </a:r>
            <a:endParaRPr lang="en-ZW" sz="3200" b="1" u="sng" dirty="0">
              <a:solidFill>
                <a:srgbClr val="FF0000"/>
              </a:solidFill>
            </a:endParaRPr>
          </a:p>
        </p:txBody>
      </p:sp>
      <p:sp>
        <p:nvSpPr>
          <p:cNvPr id="3" name="Content Placeholder 2"/>
          <p:cNvSpPr>
            <a:spLocks noGrp="1"/>
          </p:cNvSpPr>
          <p:nvPr>
            <p:ph idx="1"/>
          </p:nvPr>
        </p:nvSpPr>
        <p:spPr>
          <a:xfrm>
            <a:off x="677334" y="1632857"/>
            <a:ext cx="10086460" cy="4408505"/>
          </a:xfrm>
        </p:spPr>
        <p:txBody>
          <a:bodyPr>
            <a:noAutofit/>
          </a:bodyPr>
          <a:lstStyle/>
          <a:p>
            <a:r>
              <a:rPr lang="en-ZW" sz="2000" b="1" dirty="0" smtClean="0">
                <a:solidFill>
                  <a:schemeClr val="tx1"/>
                </a:solidFill>
              </a:rPr>
              <a:t>Code of Criminal Procedure (</a:t>
            </a:r>
            <a:r>
              <a:rPr lang="en-ZW" sz="2000" b="1" dirty="0" err="1" smtClean="0">
                <a:solidFill>
                  <a:schemeClr val="tx1"/>
                </a:solidFill>
              </a:rPr>
              <a:t>CrPC</a:t>
            </a:r>
            <a:r>
              <a:rPr lang="en-ZW" sz="2000" b="1" dirty="0" smtClean="0">
                <a:solidFill>
                  <a:schemeClr val="tx1"/>
                </a:solidFill>
              </a:rPr>
              <a:t>), 1973 : The provisions relating to the Public Nuisance under the Code of Criminal Procedure give wide ranging powers to the Executive Magistrate, the full purport and usage of which are yet to be fully understood and applied in a wide spectrum of situation.</a:t>
            </a:r>
          </a:p>
          <a:p>
            <a:r>
              <a:rPr lang="en-ZW" sz="2000" b="1" dirty="0" smtClean="0">
                <a:solidFill>
                  <a:schemeClr val="tx1"/>
                </a:solidFill>
              </a:rPr>
              <a:t>These provisions under section 107 to 124, 133CrPC and other related sections of the Code of Criminal Procedure can be used with significant effect in many administrative issues and problems faced commonly. </a:t>
            </a:r>
          </a:p>
          <a:p>
            <a:r>
              <a:rPr lang="en-ZW" sz="2000" b="1" dirty="0" smtClean="0">
                <a:solidFill>
                  <a:schemeClr val="tx1"/>
                </a:solidFill>
              </a:rPr>
              <a:t>Many elements in the examples cited hereunder are common to each other yet each case is dealt with in a self complete fashion even at the cost of repetition  Legal and Technical Points under Code of Criminal Procedure</a:t>
            </a:r>
          </a:p>
          <a:p>
            <a:r>
              <a:rPr lang="en-ZW" sz="2000" b="1" dirty="0" smtClean="0">
                <a:solidFill>
                  <a:schemeClr val="tx1"/>
                </a:solidFill>
              </a:rPr>
              <a:t>The provisions for dealing with public nuisance under </a:t>
            </a:r>
            <a:r>
              <a:rPr lang="en-ZW" sz="2000" b="1" dirty="0" err="1" smtClean="0">
                <a:solidFill>
                  <a:schemeClr val="tx1"/>
                </a:solidFill>
              </a:rPr>
              <a:t>CrPC</a:t>
            </a:r>
            <a:r>
              <a:rPr lang="en-ZW" sz="2000" b="1" dirty="0" smtClean="0">
                <a:solidFill>
                  <a:schemeClr val="tx1"/>
                </a:solidFill>
              </a:rPr>
              <a:t> are contained in section133 to section143</a:t>
            </a:r>
            <a:endParaRPr lang="en-ZW" sz="20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031" y="578069"/>
            <a:ext cx="8596668" cy="1320800"/>
          </a:xfrm>
        </p:spPr>
        <p:txBody>
          <a:bodyPr>
            <a:normAutofit/>
          </a:bodyPr>
          <a:lstStyle/>
          <a:p>
            <a:pPr algn="ctr"/>
            <a:r>
              <a:rPr lang="en-ZW" sz="2800" b="1" u="sng" dirty="0" smtClean="0">
                <a:solidFill>
                  <a:srgbClr val="FF0000"/>
                </a:solidFill>
              </a:rPr>
              <a:t>SECTION 107 OF CODE OF CRIMINAL PROCEDURE</a:t>
            </a:r>
            <a:endParaRPr lang="en-ZW" sz="2800" dirty="0">
              <a:solidFill>
                <a:srgbClr val="FF0000"/>
              </a:solidFill>
            </a:endParaRPr>
          </a:p>
        </p:txBody>
      </p:sp>
      <p:sp>
        <p:nvSpPr>
          <p:cNvPr id="3" name="Content Placeholder 2"/>
          <p:cNvSpPr>
            <a:spLocks noGrp="1"/>
          </p:cNvSpPr>
          <p:nvPr>
            <p:ph idx="1"/>
          </p:nvPr>
        </p:nvSpPr>
        <p:spPr>
          <a:xfrm>
            <a:off x="756162" y="1650875"/>
            <a:ext cx="10295466" cy="4800391"/>
          </a:xfrm>
        </p:spPr>
        <p:txBody>
          <a:bodyPr>
            <a:normAutofit/>
          </a:bodyPr>
          <a:lstStyle/>
          <a:p>
            <a:pPr>
              <a:buFont typeface="Wingdings" pitchFamily="2" charset="2"/>
              <a:buChar char="Ø"/>
            </a:pPr>
            <a:r>
              <a:rPr lang="en-ZW" sz="2400" b="1" dirty="0" smtClean="0">
                <a:solidFill>
                  <a:schemeClr val="tx1"/>
                </a:solidFill>
              </a:rPr>
              <a:t>SECTION 107. Security for keeping the peace in other cases.</a:t>
            </a:r>
          </a:p>
          <a:p>
            <a:pPr>
              <a:buFont typeface="Wingdings" pitchFamily="2" charset="2"/>
              <a:buChar char="Ø"/>
            </a:pPr>
            <a:r>
              <a:rPr lang="en-ZW" sz="2400" b="1" dirty="0" smtClean="0">
                <a:solidFill>
                  <a:schemeClr val="tx1"/>
                </a:solidFill>
              </a:rPr>
              <a:t>(1) When an Executive Magistrate receives information that </a:t>
            </a:r>
            <a:r>
              <a:rPr lang="en-ZW" sz="2400" b="1" i="1" u="sng" dirty="0" smtClean="0">
                <a:solidFill>
                  <a:srgbClr val="FF0000"/>
                </a:solidFill>
              </a:rPr>
              <a:t>any person is likely to commit a breach of the peace or disturb the public tranquillity or to do any wrongful act that may probably occasion a breach of the peace or disturb the public tranquillity and is of opinion that there is sufficient ground for proceeding, he may, in the manner hereinafter provided, require such person to show cause why he should not be ordered to execute a bond,</a:t>
            </a:r>
            <a:r>
              <a:rPr lang="en-ZW" sz="2400" b="1" baseline="30000" dirty="0" smtClean="0">
                <a:solidFill>
                  <a:schemeClr val="tx1"/>
                </a:solidFill>
              </a:rPr>
              <a:t> </a:t>
            </a:r>
            <a:r>
              <a:rPr lang="en-ZW" sz="2400" b="1" dirty="0" smtClean="0">
                <a:solidFill>
                  <a:schemeClr val="tx1"/>
                </a:solidFill>
              </a:rPr>
              <a:t> with or without sureties, for keeping the peace for such period, not exceeding one year, as the Magistrate thinks fit.</a:t>
            </a:r>
          </a:p>
          <a:p>
            <a:pPr>
              <a:buFont typeface="Wingdings" pitchFamily="2" charset="2"/>
              <a:buChar char="Ø"/>
            </a:pPr>
            <a:endParaRPr lang="en-ZW" sz="2400" b="1" dirty="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W" sz="2800" b="1" u="sng" dirty="0" smtClean="0">
                <a:solidFill>
                  <a:srgbClr val="FF0000"/>
                </a:solidFill>
              </a:rPr>
              <a:t>SECTION 107 OF CODE OF CRIMINAL PROCEDURE</a:t>
            </a:r>
            <a:endParaRPr lang="en-ZW" sz="2800" u="sng" dirty="0">
              <a:solidFill>
                <a:srgbClr val="FF0000"/>
              </a:solidFill>
            </a:endParaRPr>
          </a:p>
        </p:txBody>
      </p:sp>
      <p:sp>
        <p:nvSpPr>
          <p:cNvPr id="3" name="Content Placeholder 2"/>
          <p:cNvSpPr>
            <a:spLocks noGrp="1"/>
          </p:cNvSpPr>
          <p:nvPr>
            <p:ph idx="1"/>
          </p:nvPr>
        </p:nvSpPr>
        <p:spPr>
          <a:xfrm>
            <a:off x="677334" y="1345475"/>
            <a:ext cx="8596668" cy="4695888"/>
          </a:xfrm>
        </p:spPr>
        <p:txBody>
          <a:bodyPr>
            <a:normAutofit/>
          </a:bodyPr>
          <a:lstStyle/>
          <a:p>
            <a:pPr>
              <a:buFont typeface="Wingdings" pitchFamily="2" charset="2"/>
              <a:buChar char="Ø"/>
            </a:pPr>
            <a:r>
              <a:rPr lang="en-ZW" sz="2400" b="1" u="sng" dirty="0" smtClean="0">
                <a:solidFill>
                  <a:schemeClr val="tx1"/>
                </a:solidFill>
              </a:rPr>
              <a:t>SECTION 7(2)</a:t>
            </a:r>
            <a:r>
              <a:rPr lang="en-ZW" b="1" dirty="0" smtClean="0">
                <a:solidFill>
                  <a:schemeClr val="tx1"/>
                </a:solidFill>
              </a:rPr>
              <a:t> </a:t>
            </a:r>
            <a:r>
              <a:rPr lang="en-ZW" sz="2400" b="1" dirty="0" smtClean="0">
                <a:solidFill>
                  <a:schemeClr val="tx1"/>
                </a:solidFill>
              </a:rPr>
              <a:t>Proceedings under this section may be </a:t>
            </a:r>
            <a:r>
              <a:rPr lang="en-ZW" sz="2400" b="1" i="1" u="sng" dirty="0" smtClean="0">
                <a:solidFill>
                  <a:srgbClr val="FF0000"/>
                </a:solidFill>
              </a:rPr>
              <a:t>taken before any Executive Magistrate when either the place where the breach of the peace or disturbance is apprehended is within his local jurisdiction or there is within such jurisdiction a person who is likely to commit a breach of the peace </a:t>
            </a:r>
            <a:r>
              <a:rPr lang="en-ZW" sz="2400" b="1" dirty="0" smtClean="0">
                <a:solidFill>
                  <a:schemeClr val="tx1"/>
                </a:solidFill>
              </a:rPr>
              <a:t>or disturb the public tranquillity or to do any wrongful act as aforesaid beyond such jurisdiction</a:t>
            </a:r>
            <a:endParaRPr lang="en-ZW" sz="2400" b="1" dirty="0">
              <a:solidFill>
                <a:schemeClr val="tx1"/>
              </a:solidFill>
            </a:endParaRPr>
          </a:p>
        </p:txBody>
      </p:sp>
    </p:spTree>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W" sz="2800" b="1" u="sng" dirty="0" smtClean="0">
                <a:solidFill>
                  <a:srgbClr val="FF0000"/>
                </a:solidFill>
                <a:latin typeface="Arial Rounded MT Bold" pitchFamily="34" charset="0"/>
              </a:rPr>
              <a:t>Security in keeping peace and tranquillity – Section 107, Scope relating.</a:t>
            </a:r>
            <a:endParaRPr lang="en-ZW" sz="2800" u="sng" dirty="0">
              <a:solidFill>
                <a:srgbClr val="FF0000"/>
              </a:solidFill>
            </a:endParaRPr>
          </a:p>
        </p:txBody>
      </p:sp>
      <p:sp>
        <p:nvSpPr>
          <p:cNvPr id="3" name="Content Placeholder 2"/>
          <p:cNvSpPr>
            <a:spLocks noGrp="1"/>
          </p:cNvSpPr>
          <p:nvPr>
            <p:ph idx="1"/>
          </p:nvPr>
        </p:nvSpPr>
        <p:spPr>
          <a:xfrm>
            <a:off x="677334" y="1632857"/>
            <a:ext cx="8596668" cy="5225142"/>
          </a:xfrm>
        </p:spPr>
        <p:txBody>
          <a:bodyPr>
            <a:noAutofit/>
          </a:bodyPr>
          <a:lstStyle/>
          <a:p>
            <a:r>
              <a:rPr lang="en-ZW" b="1" dirty="0" smtClean="0">
                <a:solidFill>
                  <a:schemeClr val="tx1"/>
                </a:solidFill>
                <a:latin typeface="Arial Rounded MT Bold" pitchFamily="34" charset="0"/>
              </a:rPr>
              <a:t>Security in keeping peace and tranquillity – Section 107: </a:t>
            </a:r>
            <a:r>
              <a:rPr lang="en-ZW" b="1" i="1" dirty="0" smtClean="0">
                <a:solidFill>
                  <a:srgbClr val="FF0000"/>
                </a:solidFill>
                <a:latin typeface="Arial Rounded MT Bold" pitchFamily="34" charset="0"/>
              </a:rPr>
              <a:t>The main objective of the Section is preventive and not punitive. It enables the Executive Magistrate to take measures with a view to prevent commission of offences involving breach of peace or disturbance to public tranquillity, in the following  manner.</a:t>
            </a:r>
          </a:p>
          <a:p>
            <a:r>
              <a:rPr lang="en-ZW" b="1" u="sng" dirty="0" smtClean="0">
                <a:solidFill>
                  <a:schemeClr val="tx1"/>
                </a:solidFill>
                <a:latin typeface="Arial Rounded MT Bold" pitchFamily="34" charset="0"/>
              </a:rPr>
              <a:t>Breach of peace and disturbance to public tranquillity arises due to :---</a:t>
            </a:r>
          </a:p>
          <a:p>
            <a:r>
              <a:rPr lang="en-ZW" b="1" dirty="0" smtClean="0">
                <a:solidFill>
                  <a:schemeClr val="tx1"/>
                </a:solidFill>
                <a:latin typeface="Arial Rounded MT Bold" pitchFamily="34" charset="0"/>
              </a:rPr>
              <a:t>Religious Processions--</a:t>
            </a:r>
          </a:p>
          <a:p>
            <a:r>
              <a:rPr lang="en-ZW" b="1" dirty="0" smtClean="0">
                <a:solidFill>
                  <a:schemeClr val="tx1"/>
                </a:solidFill>
                <a:latin typeface="Arial Rounded MT Bold" pitchFamily="34" charset="0"/>
              </a:rPr>
              <a:t>Festivals,</a:t>
            </a:r>
          </a:p>
          <a:p>
            <a:r>
              <a:rPr lang="en-ZW" b="1" dirty="0" smtClean="0">
                <a:solidFill>
                  <a:schemeClr val="tx1"/>
                </a:solidFill>
                <a:latin typeface="Arial Rounded MT Bold" pitchFamily="34" charset="0"/>
              </a:rPr>
              <a:t>Elections, political rivalry, </a:t>
            </a:r>
          </a:p>
          <a:p>
            <a:r>
              <a:rPr lang="en-ZW" b="1" dirty="0" smtClean="0">
                <a:solidFill>
                  <a:schemeClr val="tx1"/>
                </a:solidFill>
                <a:latin typeface="Arial Rounded MT Bold" pitchFamily="34" charset="0"/>
              </a:rPr>
              <a:t>Political Movements, Student Unrest,</a:t>
            </a:r>
          </a:p>
          <a:p>
            <a:r>
              <a:rPr lang="en-ZW" b="1" dirty="0" smtClean="0">
                <a:solidFill>
                  <a:schemeClr val="tx1"/>
                </a:solidFill>
                <a:latin typeface="Arial Rounded MT Bold" pitchFamily="34" charset="0"/>
              </a:rPr>
              <a:t>Supremacy in the Village</a:t>
            </a:r>
          </a:p>
          <a:p>
            <a:r>
              <a:rPr lang="en-ZW" b="1" dirty="0" smtClean="0">
                <a:solidFill>
                  <a:schemeClr val="tx1"/>
                </a:solidFill>
                <a:latin typeface="Arial Rounded MT Bold" pitchFamily="34" charset="0"/>
              </a:rPr>
              <a:t>Disputes due to factions,</a:t>
            </a:r>
          </a:p>
          <a:p>
            <a:r>
              <a:rPr lang="en-ZW" b="1" dirty="0" smtClean="0">
                <a:solidFill>
                  <a:schemeClr val="tx1"/>
                </a:solidFill>
                <a:latin typeface="Arial Rounded MT Bold" pitchFamily="34" charset="0"/>
              </a:rPr>
              <a:t>Group Rivalry,</a:t>
            </a:r>
          </a:p>
          <a:p>
            <a:r>
              <a:rPr lang="en-ZW" b="1" dirty="0" smtClean="0">
                <a:solidFill>
                  <a:schemeClr val="tx1"/>
                </a:solidFill>
                <a:latin typeface="Arial Rounded MT Bold" pitchFamily="34" charset="0"/>
              </a:rPr>
              <a:t>Due to Cyber Crime- the new generation crime.</a:t>
            </a:r>
          </a:p>
          <a:p>
            <a:endParaRPr lang="en-ZW" b="1" dirty="0"/>
          </a:p>
        </p:txBody>
      </p:sp>
    </p:spTree>
  </p:cSld>
  <p:clrMapOvr>
    <a:masterClrMapping/>
  </p:clrMapOvr>
  <p:transition>
    <p:strips dir="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2935</TotalTime>
  <Words>3863</Words>
  <Application>Microsoft Office PowerPoint</Application>
  <PresentationFormat>Custom</PresentationFormat>
  <Paragraphs>290</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Facet</vt:lpstr>
      <vt:lpstr>Slide 1</vt:lpstr>
      <vt:lpstr>Powers and functions of the Revenue Officers as Executive Magistrate</vt:lpstr>
      <vt:lpstr>The following sections deal with power and functions of Executive Magistrate. The following sections deal with power and functions of Executive Magistrate </vt:lpstr>
      <vt:lpstr>Search Warrants</vt:lpstr>
      <vt:lpstr>Security for keeping  peace and good behaviour</vt:lpstr>
      <vt:lpstr>Code of Criminal Procedure (CrPC) and Role of Executive Magistrate</vt:lpstr>
      <vt:lpstr>SECTION 107 OF CODE OF CRIMINAL PROCEDURE</vt:lpstr>
      <vt:lpstr>SECTION 107 OF CODE OF CRIMINAL PROCEDURE</vt:lpstr>
      <vt:lpstr>Security in keeping peace and tranquillity – Section 107, Scope relating.</vt:lpstr>
      <vt:lpstr>Security in keeping peace and tranquillity – Section 107, Scope relating.</vt:lpstr>
      <vt:lpstr>Executing Interim Bond for prevention of Breach of Peace</vt:lpstr>
      <vt:lpstr>Wide ranging power of Executive Magistrate to promulgate proceedings  under section 107 of CrPC.</vt:lpstr>
      <vt:lpstr>Preventive arrest only when peace is  in imminent danger: Supreme Court. </vt:lpstr>
      <vt:lpstr>Preventive arrest only when peace is in imminent danger: Supreme Court </vt:lpstr>
      <vt:lpstr>Section 108 – Security for good behaviour from persons disseminating seditious matters </vt:lpstr>
      <vt:lpstr>Section 108 – Security for good behaviour from persons disseminating seditious matters</vt:lpstr>
      <vt:lpstr>Section 109 – Security for good behaviour from suspected persons </vt:lpstr>
      <vt:lpstr>Section 110 – Security for good behaviour from habitual offenders </vt:lpstr>
      <vt:lpstr>Section 110 – Security for good behaviour from habitual offenders </vt:lpstr>
      <vt:lpstr>Section 110 – Security for good behaviour from habitual offenders</vt:lpstr>
      <vt:lpstr>Section 111 – Order to be made</vt:lpstr>
      <vt:lpstr>Section 112 of the Criminal Procedure Code(CrPC 112: ) Procedure in respect of person present in Court </vt:lpstr>
      <vt:lpstr>Section 113 – Summons or warrant in case of person not so present </vt:lpstr>
      <vt:lpstr>Section 114 – Copy of order to accompany summons or warrant </vt:lpstr>
      <vt:lpstr>Section 115 – Power to dispense with personal attendance </vt:lpstr>
      <vt:lpstr> Section 116 – Inquiry as to truth of information </vt:lpstr>
      <vt:lpstr>Section 116 – Inquiry as to truth of information</vt:lpstr>
      <vt:lpstr>Section 116 – Inquiry as to truth of information</vt:lpstr>
      <vt:lpstr>Section 116 – Inquiry as to truth of information</vt:lpstr>
      <vt:lpstr>Section 117 – Order to give security </vt:lpstr>
      <vt:lpstr>Section 118 –Discharge of person informed against  </vt:lpstr>
      <vt:lpstr>Section 119 – Commencement of period  for which security is required </vt:lpstr>
      <vt:lpstr>Section 120 – Contents of bond </vt:lpstr>
      <vt:lpstr>Section 121- Power to reject sureties</vt:lpstr>
      <vt:lpstr>Section 121- Power to reject sureties</vt:lpstr>
      <vt:lpstr>Section 122 – Imprisonment in default of security </vt:lpstr>
      <vt:lpstr>Section 122 – Imprisonment in default of security</vt:lpstr>
      <vt:lpstr>Section 122 – Imprisonment in default of security</vt:lpstr>
      <vt:lpstr>Section 123 – – Power to release persons  imprisoned for failing to give security</vt:lpstr>
      <vt:lpstr>Section 123 – Power to release persons  imprisoned for failing to give security</vt:lpstr>
      <vt:lpstr>Section 123 – Power to release persons imprisoned for failing to give security.   </vt:lpstr>
      <vt:lpstr>Section 123 – Power to release persons imprisoned for failing to give security</vt:lpstr>
      <vt:lpstr>Section 124 – Security for unexpired period of bond </vt:lpstr>
      <vt:lpstr>Slide 44</vt:lpstr>
      <vt:lpstr>Mohan vs State on 8 December, 1974 under section 107 Criminal Procedure Code . he has to pass an order under section 112Criminal Procedure Code</vt:lpstr>
      <vt:lpstr>Mohan vs State on 8 December, 1974 under section 107 Criminal Procedure Code . he has to pass an order under section 112 Criminal Procedure Code </vt:lpstr>
      <vt:lpstr>Case law- Madhu Limaye V. Sub-Divisional Magistrate Munghyr-----on 28 October, 1970</vt:lpstr>
      <vt:lpstr>Asha Pant vs State And Ors.  on 17 March, 2008 </vt:lpstr>
      <vt:lpstr>Asha Pant vs State And Ors.  on 17 March, 2008 </vt:lpstr>
      <vt:lpstr>Asha Pant vs State And Ors.  on 17 March, 2008 </vt:lpstr>
      <vt:lpstr>Raj Singh Gahlot vs State  on 20 October, 2009</vt:lpstr>
      <vt:lpstr>Raj Singh Gahlot vs State  on 20 October, 2009  (Case refernce of Orissa High Court)</vt:lpstr>
      <vt:lpstr>Raj Singh Gahlot vs State on 20 October, 2009 respondents including the present petitioner. Therefore, Notice under Section 107 / 150 CrPCwas directed to be given again ... petitioner. Section 107 of the Code  </vt:lpstr>
      <vt:lpstr>Raj Singh Gahlot vs State on 20 October, 2009 respondents including the present petitioner. Therefore, Notice under Section 107 / 150 CrPCwas directed to be given again ... petitioner. Section 107 of the Code  </vt:lpstr>
      <vt:lpstr>Raj Singh Gahlot vs State on 20 October, 2009 respondents including the present petitioner. Therefore, Notice under Section 107 / 150 CrPC was directed to be given again ... petitioner. Section 107 of the Code  </vt:lpstr>
      <vt:lpstr>Raj Singh Gahlot vs State on 20 October, 2009 respondents including the present petitioner. Therefore, Notice under Section 107 / 150 CrPCwas directed to be given again ... petitioner. Section 107 of the Code  </vt:lpstr>
      <vt:lpstr>Raj Singh Gahlot vs State on 20 October, 2009(Section 107 of the Code ) Notice under Section 107 / 150 CrPC was directed to be given again ...  For appearance of petitioner. </vt:lpstr>
      <vt:lpstr>Thank you  Executive Magistrates---- </vt:lpstr>
      <vt:lpstr>  The Police Commissionerate, Bhubaneswar-Cuttack to exercise &amp; perform the powers &amp; duties of Executive  Magistrate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Goapabandhu Academy of Administration</dc:title>
  <dc:creator>HP PC</dc:creator>
  <cp:lastModifiedBy>acer</cp:lastModifiedBy>
  <cp:revision>136</cp:revision>
  <cp:lastPrinted>2015-08-07T09:56:02Z</cp:lastPrinted>
  <dcterms:created xsi:type="dcterms:W3CDTF">2015-08-04T10:43:31Z</dcterms:created>
  <dcterms:modified xsi:type="dcterms:W3CDTF">2017-11-09T05:36:51Z</dcterms:modified>
</cp:coreProperties>
</file>